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sldIdLst>
    <p:sldId id="321" r:id="rId2"/>
    <p:sldId id="262" r:id="rId3"/>
    <p:sldId id="322" r:id="rId4"/>
    <p:sldId id="416" r:id="rId5"/>
    <p:sldId id="335" r:id="rId6"/>
    <p:sldId id="352" r:id="rId7"/>
    <p:sldId id="417" r:id="rId8"/>
    <p:sldId id="406" r:id="rId9"/>
    <p:sldId id="405" r:id="rId10"/>
    <p:sldId id="355" r:id="rId11"/>
    <p:sldId id="356" r:id="rId12"/>
    <p:sldId id="359" r:id="rId13"/>
    <p:sldId id="357" r:id="rId14"/>
    <p:sldId id="358" r:id="rId15"/>
    <p:sldId id="419" r:id="rId16"/>
    <p:sldId id="421" r:id="rId17"/>
    <p:sldId id="420" r:id="rId18"/>
    <p:sldId id="422" r:id="rId19"/>
    <p:sldId id="423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3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71" algn="l" defTabSz="9143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40" algn="l" defTabSz="9143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11" algn="l" defTabSz="9143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681" algn="l" defTabSz="9143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52" algn="l" defTabSz="9143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22" algn="l" defTabSz="9143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192" algn="l" defTabSz="9143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363" algn="l" defTabSz="9143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20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6A60A"/>
    <a:srgbClr val="DCFF01"/>
    <a:srgbClr val="F3FF01"/>
    <a:srgbClr val="C4FE80"/>
    <a:srgbClr val="EAFE64"/>
    <a:srgbClr val="06B413"/>
    <a:srgbClr val="5AC12D"/>
    <a:srgbClr val="8DC120"/>
    <a:srgbClr val="63A82E"/>
    <a:srgbClr val="DE591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主题样式 2 - 强调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277" autoAdjust="0"/>
    <p:restoredTop sz="94660" autoAdjust="0"/>
  </p:normalViewPr>
  <p:slideViewPr>
    <p:cSldViewPr snapToGrid="0">
      <p:cViewPr varScale="1">
        <p:scale>
          <a:sx n="80" d="100"/>
          <a:sy n="80" d="100"/>
        </p:scale>
        <p:origin x="-201" y="-54"/>
      </p:cViewPr>
      <p:guideLst>
        <p:guide orient="horz" pos="2205"/>
        <p:guide orient="horz" pos="220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microsoft.com/office/2007/relationships/hdphoto" Target="../media/hdphoto1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microsoft.com/office/2007/relationships/hdphoto" Target="../media/hdphoto1.wdp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microsoft.com/office/2007/relationships/hdphoto" Target="../media/hdphoto1.wdp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173158"/>
            <a:ext cx="103632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16955" y="2643182"/>
            <a:ext cx="8893821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8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8367171" y="6413844"/>
            <a:ext cx="2571526" cy="276995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 </a:t>
            </a:r>
            <a:r>
              <a:rPr lang="en-US" altLang="zh-CN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 </a:t>
            </a:r>
            <a:r>
              <a:rPr lang="zh-CN" altLang="en-US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学乐杯互联网教育创业大赛</a:t>
            </a:r>
            <a:endParaRPr lang="zh-CN" altLang="en-US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525024" y="274640"/>
            <a:ext cx="2057376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820173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4/5/2016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/>
          <p:cNvPicPr>
            <a:picLocks noChangeAspect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677450186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/>
          <p:cNvPicPr>
            <a:picLocks noChangeAspect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677450186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/>
          <p:cNvPicPr>
            <a:picLocks noChangeAspect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677450186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/>
          <p:cNvPicPr>
            <a:picLocks noChangeAspect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677450186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/>
          <p:cNvPicPr>
            <a:picLocks noChangeAspect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677450186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924181"/>
            <a:ext cx="103632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28748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4/5/2016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3843" y="1071546"/>
            <a:ext cx="6815667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572111" y="1071547"/>
            <a:ext cx="4011084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8" y="285728"/>
            <a:ext cx="10974657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32" y="642918"/>
            <a:ext cx="1047757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90563" y="541340"/>
            <a:ext cx="8553459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429774" y="1000108"/>
            <a:ext cx="1219157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8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8890413" y="4915144"/>
            <a:ext cx="3301588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6096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9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6"/>
            <a:ext cx="12192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213AF-26F6-41FA-8D85-E2C5388D6E58}" type="datetimeFigureOut">
              <a:rPr lang="en-US" smtClean="0"/>
              <a:pPr/>
              <a:t>4/5/2016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2" name="Picture 8"/>
          <p:cNvPicPr>
            <a:picLocks noChangeAspect="1"/>
          </p:cNvPicPr>
          <p:nvPr userDrawn="1"/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22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8367171" y="6413844"/>
            <a:ext cx="2571526" cy="276995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 </a:t>
            </a:r>
            <a:r>
              <a:rPr lang="en-US" altLang="zh-CN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 </a:t>
            </a:r>
            <a:r>
              <a:rPr lang="zh-CN" altLang="en-US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学乐杯互联网教育创业大赛</a:t>
            </a:r>
            <a:endParaRPr lang="zh-CN" altLang="en-US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1" r:id="rId15"/>
    <p:sldLayoutId id="2147483809" r:id="rId16"/>
  </p:sldLayoutIdLst>
  <p:transition spd="med">
    <p:pull dir="d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102298" y="2572773"/>
            <a:ext cx="7655807" cy="1323435"/>
          </a:xfrm>
          <a:prstGeom prst="rect">
            <a:avLst/>
          </a:prstGeom>
          <a:noFill/>
        </p:spPr>
        <p:txBody>
          <a:bodyPr wrap="square" lIns="91434" tIns="45718" rIns="91434" bIns="45718" rtlCol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20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Microsoft YaHei" pitchFamily="34" charset="-122"/>
                <a:ea typeface="Microsoft YaHei" pitchFamily="34" charset="-122"/>
                <a:cs typeface="Microsoft YaHei Bold"/>
              </a:rPr>
              <a:t>是一家以智能摄像头</a:t>
            </a:r>
            <a:r>
              <a:rPr lang="en-US" altLang="zh-CN" sz="20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Microsoft YaHei" pitchFamily="34" charset="-122"/>
                <a:ea typeface="Microsoft YaHei" pitchFamily="34" charset="-122"/>
                <a:cs typeface="Microsoft YaHei Bold"/>
              </a:rPr>
              <a:t>+</a:t>
            </a:r>
            <a:r>
              <a:rPr lang="zh-CN" altLang="en-US" sz="20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Microsoft YaHei" pitchFamily="34" charset="-122"/>
                <a:ea typeface="Microsoft YaHei" pitchFamily="34" charset="-122"/>
                <a:cs typeface="Microsoft YaHei Bold"/>
              </a:rPr>
              <a:t>智能麦克</a:t>
            </a:r>
            <a:r>
              <a:rPr lang="en-US" altLang="zh-CN" sz="20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Microsoft YaHei" pitchFamily="34" charset="-122"/>
                <a:ea typeface="Microsoft YaHei" pitchFamily="34" charset="-122"/>
                <a:cs typeface="Microsoft YaHei Bold"/>
              </a:rPr>
              <a:t>+</a:t>
            </a:r>
            <a:r>
              <a:rPr lang="zh-CN" altLang="en-US" sz="20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Microsoft YaHei" pitchFamily="34" charset="-122"/>
                <a:ea typeface="Microsoft YaHei" pitchFamily="34" charset="-122"/>
                <a:cs typeface="Microsoft YaHei Bold"/>
              </a:rPr>
              <a:t>百度云平台为基础的互联网</a:t>
            </a:r>
            <a:r>
              <a:rPr lang="en-US" altLang="zh-CN" sz="20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Microsoft YaHei" pitchFamily="34" charset="-122"/>
                <a:ea typeface="Microsoft YaHei" pitchFamily="34" charset="-122"/>
                <a:cs typeface="Microsoft YaHei Bold"/>
              </a:rPr>
              <a:t>+</a:t>
            </a:r>
            <a:r>
              <a:rPr lang="zh-CN" altLang="en-US" sz="20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Microsoft YaHei" pitchFamily="34" charset="-122"/>
                <a:ea typeface="Microsoft YaHei" pitchFamily="34" charset="-122"/>
                <a:cs typeface="Microsoft YaHei Bold"/>
              </a:rPr>
              <a:t>教育</a:t>
            </a:r>
            <a:endParaRPr lang="en-US" altLang="zh-CN" sz="2000" b="1" dirty="0" smtClean="0">
              <a:solidFill>
                <a:schemeClr val="tx2">
                  <a:lumMod val="50000"/>
                  <a:lumOff val="50000"/>
                </a:schemeClr>
              </a:solidFill>
              <a:latin typeface="Microsoft YaHei" pitchFamily="34" charset="-122"/>
              <a:ea typeface="Microsoft YaHei" pitchFamily="34" charset="-122"/>
              <a:cs typeface="Microsoft YaHei Bold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en-US" altLang="zh-CN" sz="2000" b="1" dirty="0" smtClean="0">
              <a:solidFill>
                <a:schemeClr val="tx2">
                  <a:lumMod val="50000"/>
                  <a:lumOff val="50000"/>
                </a:schemeClr>
              </a:solidFill>
              <a:latin typeface="Microsoft YaHei" pitchFamily="34" charset="-122"/>
              <a:ea typeface="Microsoft YaHei" pitchFamily="34" charset="-122"/>
              <a:cs typeface="Microsoft YaHei Bold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20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Microsoft YaHei" pitchFamily="34" charset="-122"/>
                <a:ea typeface="Microsoft YaHei" pitchFamily="34" charset="-122"/>
                <a:cs typeface="Microsoft YaHei Bold"/>
              </a:rPr>
              <a:t>内容服务整合平台，主推品牌</a:t>
            </a:r>
            <a:r>
              <a:rPr lang="en-US" altLang="zh-CN" sz="20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Microsoft YaHei" pitchFamily="34" charset="-122"/>
                <a:ea typeface="Microsoft YaHei" pitchFamily="34" charset="-122"/>
                <a:cs typeface="Microsoft YaHei Bold"/>
              </a:rPr>
              <a:t>——</a:t>
            </a:r>
            <a:r>
              <a:rPr lang="zh-CN" altLang="en-US" sz="20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Microsoft YaHei" pitchFamily="34" charset="-122"/>
                <a:ea typeface="Microsoft YaHei" pitchFamily="34" charset="-122"/>
                <a:cs typeface="Microsoft YaHei Bold"/>
              </a:rPr>
              <a:t>乐现云课堂。</a:t>
            </a:r>
            <a:endParaRPr lang="zh-CN" altLang="en-US" sz="2000" b="1" dirty="0">
              <a:solidFill>
                <a:schemeClr val="tx2">
                  <a:lumMod val="50000"/>
                  <a:lumOff val="50000"/>
                </a:schemeClr>
              </a:solidFill>
              <a:latin typeface="Microsoft YaHei" pitchFamily="34" charset="-122"/>
              <a:ea typeface="Microsoft YaHei" pitchFamily="34" charset="-122"/>
              <a:cs typeface="Microsoft YaHei Bold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zh-CN" altLang="en-US" sz="2000" dirty="0">
              <a:solidFill>
                <a:srgbClr val="FFC000"/>
              </a:solidFill>
              <a:latin typeface="Microsoft YaHei Bold"/>
              <a:ea typeface="黑体"/>
              <a:cs typeface="Microsoft YaHei Bold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1039040" y="1385550"/>
            <a:ext cx="8691557" cy="952003"/>
          </a:xfrm>
          <a:prstGeom prst="rect">
            <a:avLst/>
          </a:prstGeom>
        </p:spPr>
        <p:txBody>
          <a:bodyPr vert="horz" lIns="91434" tIns="45718" rIns="91434" bIns="45718" rtlCol="0" anchor="b">
            <a:noAutofit/>
          </a:bodyPr>
          <a:lstStyle>
            <a:lvl1pPr algn="ctr" defTabSz="9143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5947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5400" b="1" dirty="0" smtClean="0">
                <a:solidFill>
                  <a:srgbClr val="FFC000"/>
                </a:solidFill>
                <a:latin typeface="Microsoft YaHei" pitchFamily="34" charset="-122"/>
                <a:ea typeface="Microsoft YaHei" pitchFamily="34" charset="-122"/>
              </a:rPr>
              <a:t>北京精彩乐现科技有限公司</a:t>
            </a:r>
          </a:p>
        </p:txBody>
      </p:sp>
      <p:pic>
        <p:nvPicPr>
          <p:cNvPr id="1026" name="Picture 2" descr="C:\Users\zhaotan\Desktop\乐现校园logo\乐现校园logo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89" y="3390002"/>
            <a:ext cx="4014787" cy="2838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05811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848788" y="1660525"/>
            <a:ext cx="4870449" cy="1600200"/>
          </a:xfrm>
          <a:prstGeom prst="rect">
            <a:avLst/>
          </a:prstGeom>
          <a:gradFill rotWithShape="1">
            <a:gsLst>
              <a:gs pos="0">
                <a:srgbClr val="8F038F"/>
              </a:gs>
              <a:gs pos="100000">
                <a:srgbClr val="41014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80808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2133600" y="1714502"/>
            <a:ext cx="1627717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安防监控</a:t>
            </a:r>
            <a:endParaRPr lang="zh-CN" altLang="en-US" dirty="0">
              <a:solidFill>
                <a:schemeClr val="bg1"/>
              </a:solidFill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6229354" y="1660525"/>
            <a:ext cx="5048249" cy="1595438"/>
          </a:xfrm>
          <a:prstGeom prst="rect">
            <a:avLst/>
          </a:prstGeom>
          <a:gradFill rotWithShape="1">
            <a:gsLst>
              <a:gs pos="0">
                <a:srgbClr val="5BBE4E"/>
              </a:gs>
              <a:gs pos="100000">
                <a:srgbClr val="29572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80808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7444319" y="1744667"/>
            <a:ext cx="2110316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       校园管理</a:t>
            </a:r>
            <a:endParaRPr lang="zh-CN" altLang="en-US" dirty="0">
              <a:solidFill>
                <a:schemeClr val="bg1"/>
              </a:solidFill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</p:txBody>
      </p:sp>
      <p:sp>
        <p:nvSpPr>
          <p:cNvPr id="13318" name="Rectangle 7"/>
          <p:cNvSpPr>
            <a:spLocks noChangeArrowheads="1"/>
          </p:cNvSpPr>
          <p:nvPr/>
        </p:nvSpPr>
        <p:spPr bwMode="auto">
          <a:xfrm>
            <a:off x="846669" y="3692530"/>
            <a:ext cx="4870451" cy="1793875"/>
          </a:xfrm>
          <a:prstGeom prst="rect">
            <a:avLst/>
          </a:prstGeom>
          <a:gradFill rotWithShape="1">
            <a:gsLst>
              <a:gs pos="0">
                <a:srgbClr val="215168"/>
              </a:gs>
              <a:gs pos="100000">
                <a:srgbClr val="4AB1E4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80808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3319" name="Rectangle 8"/>
          <p:cNvSpPr>
            <a:spLocks noChangeArrowheads="1"/>
          </p:cNvSpPr>
          <p:nvPr/>
        </p:nvSpPr>
        <p:spPr bwMode="auto">
          <a:xfrm>
            <a:off x="2057403" y="3883025"/>
            <a:ext cx="2216151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课堂录播回放</a:t>
            </a:r>
            <a:endParaRPr lang="zh-CN" altLang="en-US" b="1" dirty="0">
              <a:solidFill>
                <a:schemeClr val="bg1"/>
              </a:solidFill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</p:txBody>
      </p:sp>
      <p:sp>
        <p:nvSpPr>
          <p:cNvPr id="13320" name="Rectangle 9"/>
          <p:cNvSpPr>
            <a:spLocks noChangeArrowheads="1"/>
          </p:cNvSpPr>
          <p:nvPr/>
        </p:nvSpPr>
        <p:spPr bwMode="auto">
          <a:xfrm>
            <a:off x="6235700" y="3694118"/>
            <a:ext cx="5054600" cy="1792287"/>
          </a:xfrm>
          <a:prstGeom prst="rect">
            <a:avLst/>
          </a:prstGeom>
          <a:gradFill rotWithShape="1">
            <a:gsLst>
              <a:gs pos="0">
                <a:srgbClr val="70380D"/>
              </a:gs>
              <a:gs pos="100000">
                <a:srgbClr val="F77A1D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80808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3321" name="Rectangle 10"/>
          <p:cNvSpPr>
            <a:spLocks noChangeArrowheads="1"/>
          </p:cNvSpPr>
          <p:nvPr/>
        </p:nvSpPr>
        <p:spPr bwMode="auto">
          <a:xfrm>
            <a:off x="6918385" y="3806827"/>
            <a:ext cx="416660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教育资源公平化、公开开化、信息化 </a:t>
            </a:r>
          </a:p>
        </p:txBody>
      </p:sp>
      <p:sp>
        <p:nvSpPr>
          <p:cNvPr id="13322" name="Text Box 11"/>
          <p:cNvSpPr>
            <a:spLocks noChangeArrowheads="1"/>
          </p:cNvSpPr>
          <p:nvPr/>
        </p:nvSpPr>
        <p:spPr bwMode="auto">
          <a:xfrm>
            <a:off x="956737" y="4370393"/>
            <a:ext cx="4728633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sym typeface="SimHei" pitchFamily="49" charset="-122"/>
              </a:rPr>
              <a:t>全天课程随堂录制，供学生随时回放复习，</a:t>
            </a:r>
            <a:r>
              <a:rPr lang="zh-CN" altLang="en-US" sz="1200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sym typeface="SimHei" pitchFamily="49" charset="-122"/>
              </a:rPr>
              <a:t>扫除课堂知识盲点，提升课堂知识学习效率。</a:t>
            </a:r>
            <a:endParaRPr lang="zh-CN" altLang="en-US" sz="1200" dirty="0">
              <a:solidFill>
                <a:schemeClr val="bg1"/>
              </a:solidFill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</p:txBody>
      </p:sp>
      <p:sp>
        <p:nvSpPr>
          <p:cNvPr id="13323" name="Text Box 12"/>
          <p:cNvSpPr>
            <a:spLocks noChangeArrowheads="1"/>
          </p:cNvSpPr>
          <p:nvPr/>
        </p:nvSpPr>
        <p:spPr bwMode="auto">
          <a:xfrm>
            <a:off x="1011767" y="2179641"/>
            <a:ext cx="4468284" cy="61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sym typeface="SimHei" pitchFamily="49" charset="-122"/>
              </a:rPr>
              <a:t>乐现云课堂起</a:t>
            </a:r>
            <a:r>
              <a:rPr lang="zh-CN" altLang="en-US" sz="1200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sym typeface="SimHei" pitchFamily="49" charset="-122"/>
              </a:rPr>
              <a:t>到安全监控作用，家长、教师、领导随时随地全面了解学生在校情况，让家长放心、教师省心、领导安心。</a:t>
            </a:r>
            <a:endParaRPr lang="en-US" sz="1200" dirty="0">
              <a:solidFill>
                <a:schemeClr val="bg1"/>
              </a:solidFill>
              <a:latin typeface="Microsoft YaHei" pitchFamily="34" charset="-122"/>
              <a:ea typeface="Microsoft YaHei" pitchFamily="34" charset="-122"/>
              <a:sym typeface="SimHei" pitchFamily="49" charset="-122"/>
            </a:endParaRPr>
          </a:p>
        </p:txBody>
      </p:sp>
      <p:sp>
        <p:nvSpPr>
          <p:cNvPr id="13324" name="Text Box 13"/>
          <p:cNvSpPr>
            <a:spLocks noChangeArrowheads="1"/>
          </p:cNvSpPr>
          <p:nvPr/>
        </p:nvSpPr>
        <p:spPr bwMode="auto">
          <a:xfrm>
            <a:off x="6726769" y="2286000"/>
            <a:ext cx="4591051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SimHei" pitchFamily="49" charset="-122"/>
                <a:ea typeface="SimHei" pitchFamily="49" charset="-122"/>
                <a:sym typeface="SimHei" pitchFamily="49" charset="-122"/>
              </a:rPr>
              <a:t>乐现云课堂方便</a:t>
            </a:r>
            <a:r>
              <a:rPr lang="zh-CN" altLang="en-US" sz="1200" dirty="0">
                <a:solidFill>
                  <a:schemeClr val="bg1"/>
                </a:solidFill>
                <a:latin typeface="SimHei" pitchFamily="49" charset="-122"/>
                <a:ea typeface="SimHei" pitchFamily="49" charset="-122"/>
                <a:sym typeface="SimHei" pitchFamily="49" charset="-122"/>
              </a:rPr>
              <a:t>家长及时掌握学生到校离校情况，老师及时掌握本班学生出勤情况，领导全面掌握本校教师教学、出勤情况及学生动态。</a:t>
            </a:r>
            <a:endParaRPr lang="zh-CN" altLang="en-US" sz="1200" dirty="0">
              <a:solidFill>
                <a:schemeClr val="bg1"/>
              </a:solidFill>
              <a:latin typeface="Hiragino Sans GB W3" charset="0"/>
              <a:sym typeface="Hiragino Sans GB W3" charset="0"/>
            </a:endParaRPr>
          </a:p>
        </p:txBody>
      </p:sp>
      <p:sp>
        <p:nvSpPr>
          <p:cNvPr id="13325" name="Text Box 14"/>
          <p:cNvSpPr>
            <a:spLocks noChangeArrowheads="1"/>
          </p:cNvSpPr>
          <p:nvPr/>
        </p:nvSpPr>
        <p:spPr bwMode="auto">
          <a:xfrm>
            <a:off x="6720978" y="4337205"/>
            <a:ext cx="4453467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全国名师名课供全国学生在线选择，实时互动、在线直播、名师课堂录播等</a:t>
            </a:r>
            <a:r>
              <a:rPr lang="zh-CN" altLang="en-US" sz="1200" dirty="0">
                <a:solidFill>
                  <a:schemeClr val="bg1"/>
                </a:solidFill>
                <a:latin typeface="Hiragino Sans GB W3" charset="0"/>
                <a:sym typeface="Hiragino Sans GB W3" charset="0"/>
              </a:rPr>
              <a:t>。</a:t>
            </a:r>
            <a:endParaRPr lang="zh-CN" altLang="en-US" dirty="0"/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4811188" y="2720975"/>
            <a:ext cx="2214033" cy="1612900"/>
            <a:chOff x="0" y="0"/>
            <a:chExt cx="901" cy="888"/>
          </a:xfrm>
        </p:grpSpPr>
        <p:pic>
          <p:nvPicPr>
            <p:cNvPr id="13327" name="Picture 34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0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8" name="Oval 35"/>
            <p:cNvSpPr>
              <a:spLocks noChangeArrowheads="1"/>
            </p:cNvSpPr>
            <p:nvPr/>
          </p:nvSpPr>
          <p:spPr bwMode="auto">
            <a:xfrm>
              <a:off x="0" y="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424227"/>
                </a:gs>
                <a:gs pos="50000">
                  <a:srgbClr val="FFFF99"/>
                </a:gs>
                <a:gs pos="100000">
                  <a:srgbClr val="424227"/>
                </a:gs>
              </a:gsLst>
              <a:lin ang="5400000" scaled="1"/>
            </a:gradFill>
            <a:ln w="57150" cmpd="sng">
              <a:solidFill>
                <a:srgbClr val="F8F8F8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80808"/>
                </a:solidFill>
                <a:cs typeface="Arial" pitchFamily="34" charset="0"/>
                <a:sym typeface="Arial" pitchFamily="34" charset="0"/>
              </a:endParaRPr>
            </a:p>
          </p:txBody>
        </p:sp>
        <p:sp>
          <p:nvSpPr>
            <p:cNvPr id="13329" name="Freeform 36"/>
            <p:cNvSpPr>
              <a:spLocks noChangeArrowheads="1"/>
            </p:cNvSpPr>
            <p:nvPr/>
          </p:nvSpPr>
          <p:spPr bwMode="auto">
            <a:xfrm>
              <a:off x="93" y="18"/>
              <a:ext cx="703" cy="30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E2E1B7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80808"/>
                </a:solidFill>
                <a:cs typeface="Arial" pitchFamily="34" charset="0"/>
                <a:sym typeface="Arial" pitchFamily="34" charset="0"/>
              </a:endParaRPr>
            </a:p>
          </p:txBody>
        </p:sp>
        <p:grpSp>
          <p:nvGrpSpPr>
            <p:cNvPr id="3" name="Group 37"/>
            <p:cNvGrpSpPr>
              <a:grpSpLocks/>
            </p:cNvGrpSpPr>
            <p:nvPr/>
          </p:nvGrpSpPr>
          <p:grpSpPr bwMode="auto">
            <a:xfrm rot="-1297425" flipH="1" flipV="1">
              <a:off x="68" y="693"/>
              <a:ext cx="781" cy="188"/>
              <a:chOff x="0" y="0"/>
              <a:chExt cx="893" cy="246"/>
            </a:xfrm>
          </p:grpSpPr>
          <p:grpSp>
            <p:nvGrpSpPr>
              <p:cNvPr id="4" name="Group 38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13332" name="AutoShape 39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8F8F8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3333" name="AutoShape 40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8F8F8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3334" name="AutoShape 41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8F8F8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3335" name="AutoShape 42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8F8F8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  <p:grpSp>
            <p:nvGrpSpPr>
              <p:cNvPr id="5" name="Group 43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13337" name="AutoShape 44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8F8F8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3338" name="AutoShape 45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8F8F8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3339" name="AutoShape 46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8F8F8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3340" name="AutoShape 47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8F8F8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</p:grpSp>
      </p:grpSp>
      <p:sp>
        <p:nvSpPr>
          <p:cNvPr id="13341" name="Text Box 48"/>
          <p:cNvSpPr>
            <a:spLocks noChangeArrowheads="1"/>
          </p:cNvSpPr>
          <p:nvPr/>
        </p:nvSpPr>
        <p:spPr bwMode="auto">
          <a:xfrm>
            <a:off x="5080920" y="3124140"/>
            <a:ext cx="171873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80808"/>
                </a:solidFill>
                <a:latin typeface="Microsoft YaHei" pitchFamily="34" charset="-122"/>
                <a:ea typeface="Microsoft YaHei" pitchFamily="34" charset="-122"/>
              </a:rPr>
              <a:t>乐现云课堂帮学校解决问题</a:t>
            </a:r>
            <a:endParaRPr lang="en-US" sz="2000" b="1" dirty="0">
              <a:solidFill>
                <a:srgbClr val="080808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3342" name="Rectangle 2"/>
          <p:cNvSpPr>
            <a:spLocks noChangeArrowheads="1"/>
          </p:cNvSpPr>
          <p:nvPr/>
        </p:nvSpPr>
        <p:spPr bwMode="auto">
          <a:xfrm>
            <a:off x="654051" y="436563"/>
            <a:ext cx="109728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1600" b="1" dirty="0">
              <a:sym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108831" y="6400802"/>
            <a:ext cx="3278039" cy="38472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北京精彩乐现科技有限公司</a:t>
            </a:r>
            <a:endParaRPr lang="zh-CN" altLang="en-US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649817" y="990600"/>
            <a:ext cx="10972800" cy="4876800"/>
          </a:xfrm>
          <a:ln/>
        </p:spPr>
        <p:txBody>
          <a:bodyPr/>
          <a:lstStyle/>
          <a:p>
            <a:pPr algn="l"/>
            <a:endParaRPr lang="zh-CN" altLang="en-US" dirty="0"/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解决幼儿园问题</a:t>
            </a:r>
            <a:endParaRPr lang="en-US" altLang="zh-CN" sz="2800" b="1" dirty="0" smtClean="0">
              <a:solidFill>
                <a:srgbClr val="FF6600"/>
              </a:solidFill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观看</a:t>
            </a:r>
            <a:r>
              <a:rPr lang="zh-CN" altLang="en-US" sz="1800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关爱为主：</a:t>
            </a:r>
            <a:r>
              <a:rPr lang="zh-CN" altLang="en-US" sz="1800" b="1" dirty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家长可随时了解孩子在幼儿园情况，做到家长放心。</a:t>
            </a: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加强家园共育：</a:t>
            </a:r>
            <a:r>
              <a:rPr lang="zh-CN" altLang="en-US" sz="1800" b="1" dirty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家长随时掌握孩子在幼儿园表现，做到有针对性与教师沟通，真正做好家园共育工作，做到教师省心。</a:t>
            </a: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提升幼儿园管理质量：</a:t>
            </a:r>
            <a:r>
              <a:rPr lang="zh-CN" altLang="en-US" sz="1800" b="1" dirty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园长可以随时掌握全园各班情况，有利于园长管理全园，做到让园长安心。</a:t>
            </a: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家园互动：</a:t>
            </a:r>
            <a:r>
              <a:rPr lang="zh-CN" altLang="en-US" sz="1800" b="1" dirty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校园、班级</a:t>
            </a:r>
            <a:r>
              <a:rPr lang="zh-CN" altLang="en-US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动态、新闻、学生精彩瞬间照片及时发送。</a:t>
            </a:r>
            <a:endParaRPr lang="zh-CN" altLang="en-US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45571" y="5187352"/>
            <a:ext cx="3243532" cy="38472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53246" y="6374921"/>
            <a:ext cx="3243532" cy="38472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北京精彩乐现科技有限公司</a:t>
            </a:r>
            <a:endParaRPr lang="zh-CN" altLang="en-US" dirty="0"/>
          </a:p>
        </p:txBody>
      </p:sp>
    </p:spTree>
  </p:cSld>
  <p:clrMapOvr>
    <a:masterClrMapping/>
  </p:clrMapOvr>
  <p:transition spd="med">
    <p:pull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12"/>
          <p:cNvSpPr>
            <a:spLocks noChangeArrowheads="1"/>
          </p:cNvSpPr>
          <p:nvPr/>
        </p:nvSpPr>
        <p:spPr bwMode="auto">
          <a:xfrm>
            <a:off x="3507317" y="3355977"/>
            <a:ext cx="6297083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8F038F"/>
              </a:gs>
              <a:gs pos="100000">
                <a:srgbClr val="FFFFFF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80808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7411" name="AutoShape 12"/>
          <p:cNvSpPr>
            <a:spLocks noChangeArrowheads="1"/>
          </p:cNvSpPr>
          <p:nvPr/>
        </p:nvSpPr>
        <p:spPr bwMode="auto">
          <a:xfrm>
            <a:off x="3479803" y="2166943"/>
            <a:ext cx="6297084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8F038F"/>
              </a:gs>
              <a:gs pos="100000">
                <a:srgbClr val="FFFFFF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80808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7413" name="Oval 7"/>
          <p:cNvSpPr>
            <a:spLocks noChangeArrowheads="1"/>
          </p:cNvSpPr>
          <p:nvPr/>
        </p:nvSpPr>
        <p:spPr bwMode="auto">
          <a:xfrm>
            <a:off x="541868" y="2343155"/>
            <a:ext cx="2465917" cy="1838325"/>
          </a:xfrm>
          <a:prstGeom prst="ellipse">
            <a:avLst/>
          </a:prstGeom>
          <a:gradFill rotWithShape="0">
            <a:gsLst>
              <a:gs pos="0">
                <a:srgbClr val="5E025E"/>
              </a:gs>
              <a:gs pos="50000">
                <a:srgbClr val="8F038F"/>
              </a:gs>
              <a:gs pos="100000">
                <a:srgbClr val="5E025E"/>
              </a:gs>
            </a:gsLst>
            <a:lin ang="18900000" scaled="1"/>
          </a:gradFill>
          <a:ln w="57150" cmpd="sng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80808"/>
              </a:solidFill>
              <a:cs typeface="Arial" pitchFamily="34" charset="0"/>
              <a:sym typeface="Arial" pitchFamily="34" charset="0"/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 rot="10082855">
            <a:off x="480484" y="3600450"/>
            <a:ext cx="1911349" cy="488950"/>
            <a:chOff x="0" y="0"/>
            <a:chExt cx="957" cy="242"/>
          </a:xfrm>
        </p:grpSpPr>
        <p:grpSp>
          <p:nvGrpSpPr>
            <p:cNvPr id="3" name="Group 13"/>
            <p:cNvGrpSpPr>
              <a:grpSpLocks/>
            </p:cNvGrpSpPr>
            <p:nvPr/>
          </p:nvGrpSpPr>
          <p:grpSpPr bwMode="auto">
            <a:xfrm rot="11629541" flipH="1" flipV="1">
              <a:off x="0" y="0"/>
              <a:ext cx="957" cy="242"/>
              <a:chOff x="0" y="0"/>
              <a:chExt cx="893" cy="246"/>
            </a:xfrm>
          </p:grpSpPr>
          <p:grpSp>
            <p:nvGrpSpPr>
              <p:cNvPr id="4" name="Group 14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17417" name="AutoShape 15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18" name="AutoShape 16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19" name="AutoShape 17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20" name="AutoShape 18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  <p:grpSp>
            <p:nvGrpSpPr>
              <p:cNvPr id="5" name="Group 19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17422" name="AutoShape 20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23" name="AutoShape 21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24" name="AutoShape 22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25" name="AutoShape 23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</p:grpSp>
        <p:grpSp>
          <p:nvGrpSpPr>
            <p:cNvPr id="6" name="Group 24"/>
            <p:cNvGrpSpPr>
              <a:grpSpLocks/>
            </p:cNvGrpSpPr>
            <p:nvPr/>
          </p:nvGrpSpPr>
          <p:grpSpPr bwMode="auto">
            <a:xfrm rot="11629541" flipH="1" flipV="1">
              <a:off x="90" y="30"/>
              <a:ext cx="784" cy="198"/>
              <a:chOff x="0" y="0"/>
              <a:chExt cx="893" cy="246"/>
            </a:xfrm>
          </p:grpSpPr>
          <p:grpSp>
            <p:nvGrpSpPr>
              <p:cNvPr id="7" name="Group 25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17428" name="AutoShape 26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29" name="AutoShape 27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30" name="AutoShape 28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31" name="AutoShape 29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  <p:grpSp>
            <p:nvGrpSpPr>
              <p:cNvPr id="8" name="Group 30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17433" name="AutoShape 31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34" name="AutoShape 32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35" name="AutoShape 33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36" name="AutoShape 34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</p:grpSp>
      </p:grpSp>
      <p:grpSp>
        <p:nvGrpSpPr>
          <p:cNvPr id="9" name="Group 35"/>
          <p:cNvGrpSpPr>
            <a:grpSpLocks/>
          </p:cNvGrpSpPr>
          <p:nvPr/>
        </p:nvGrpSpPr>
        <p:grpSpPr bwMode="auto">
          <a:xfrm rot="10082855">
            <a:off x="6709835" y="4465638"/>
            <a:ext cx="1598084" cy="303212"/>
            <a:chOff x="0" y="0"/>
            <a:chExt cx="957" cy="242"/>
          </a:xfrm>
        </p:grpSpPr>
        <p:grpSp>
          <p:nvGrpSpPr>
            <p:cNvPr id="10" name="Group 36"/>
            <p:cNvGrpSpPr>
              <a:grpSpLocks/>
            </p:cNvGrpSpPr>
            <p:nvPr/>
          </p:nvGrpSpPr>
          <p:grpSpPr bwMode="auto">
            <a:xfrm rot="11629541" flipH="1" flipV="1">
              <a:off x="0" y="0"/>
              <a:ext cx="957" cy="242"/>
              <a:chOff x="0" y="0"/>
              <a:chExt cx="893" cy="246"/>
            </a:xfrm>
          </p:grpSpPr>
          <p:grpSp>
            <p:nvGrpSpPr>
              <p:cNvPr id="11" name="Group 37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17440" name="AutoShape 38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41" name="AutoShape 39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42" name="AutoShape 40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43" name="AutoShape 41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  <p:grpSp>
            <p:nvGrpSpPr>
              <p:cNvPr id="12" name="Group 42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17445" name="AutoShape 43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46" name="AutoShape 44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47" name="AutoShape 45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48" name="AutoShape 46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</p:grpSp>
        <p:grpSp>
          <p:nvGrpSpPr>
            <p:cNvPr id="13" name="Group 47"/>
            <p:cNvGrpSpPr>
              <a:grpSpLocks/>
            </p:cNvGrpSpPr>
            <p:nvPr/>
          </p:nvGrpSpPr>
          <p:grpSpPr bwMode="auto">
            <a:xfrm rot="11629541" flipH="1" flipV="1">
              <a:off x="90" y="30"/>
              <a:ext cx="784" cy="198"/>
              <a:chOff x="0" y="0"/>
              <a:chExt cx="893" cy="246"/>
            </a:xfrm>
          </p:grpSpPr>
          <p:grpSp>
            <p:nvGrpSpPr>
              <p:cNvPr id="14" name="Group 48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17451" name="AutoShape 49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52" name="AutoShape 50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53" name="AutoShape 51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54" name="AutoShape 52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  <p:grpSp>
            <p:nvGrpSpPr>
              <p:cNvPr id="15" name="Group 53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17456" name="AutoShape 54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57" name="AutoShape 55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58" name="AutoShape 56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59" name="AutoShape 57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</p:grpSp>
      </p:grpSp>
      <p:grpSp>
        <p:nvGrpSpPr>
          <p:cNvPr id="16" name="Group 58"/>
          <p:cNvGrpSpPr>
            <a:grpSpLocks/>
          </p:cNvGrpSpPr>
          <p:nvPr/>
        </p:nvGrpSpPr>
        <p:grpSpPr bwMode="auto">
          <a:xfrm rot="10082855">
            <a:off x="9876370" y="4464055"/>
            <a:ext cx="1595967" cy="303213"/>
            <a:chOff x="0" y="0"/>
            <a:chExt cx="957" cy="242"/>
          </a:xfrm>
        </p:grpSpPr>
        <p:grpSp>
          <p:nvGrpSpPr>
            <p:cNvPr id="17" name="Group 59"/>
            <p:cNvGrpSpPr>
              <a:grpSpLocks/>
            </p:cNvGrpSpPr>
            <p:nvPr/>
          </p:nvGrpSpPr>
          <p:grpSpPr bwMode="auto">
            <a:xfrm rot="11629541" flipH="1" flipV="1">
              <a:off x="0" y="0"/>
              <a:ext cx="957" cy="242"/>
              <a:chOff x="0" y="0"/>
              <a:chExt cx="893" cy="246"/>
            </a:xfrm>
          </p:grpSpPr>
          <p:grpSp>
            <p:nvGrpSpPr>
              <p:cNvPr id="18" name="Group 60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17463" name="AutoShape 61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64" name="AutoShape 62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65" name="AutoShape 63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66" name="AutoShape 64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  <p:grpSp>
            <p:nvGrpSpPr>
              <p:cNvPr id="19" name="Group 65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17468" name="AutoShape 66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69" name="AutoShape 67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70" name="AutoShape 68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71" name="AutoShape 69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</p:grpSp>
        <p:grpSp>
          <p:nvGrpSpPr>
            <p:cNvPr id="20" name="Group 70"/>
            <p:cNvGrpSpPr>
              <a:grpSpLocks/>
            </p:cNvGrpSpPr>
            <p:nvPr/>
          </p:nvGrpSpPr>
          <p:grpSpPr bwMode="auto">
            <a:xfrm rot="11629541" flipH="1" flipV="1">
              <a:off x="90" y="30"/>
              <a:ext cx="784" cy="198"/>
              <a:chOff x="0" y="0"/>
              <a:chExt cx="893" cy="246"/>
            </a:xfrm>
          </p:grpSpPr>
          <p:grpSp>
            <p:nvGrpSpPr>
              <p:cNvPr id="21" name="Group 71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17474" name="AutoShape 72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75" name="AutoShape 73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76" name="AutoShape 74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77" name="AutoShape 75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  <p:grpSp>
            <p:nvGrpSpPr>
              <p:cNvPr id="22" name="Group 76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17479" name="AutoShape 77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80" name="AutoShape 78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81" name="AutoShape 79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82" name="AutoShape 80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</p:grpSp>
      </p:grpSp>
      <p:grpSp>
        <p:nvGrpSpPr>
          <p:cNvPr id="23" name="Group 81"/>
          <p:cNvGrpSpPr>
            <a:grpSpLocks/>
          </p:cNvGrpSpPr>
          <p:nvPr/>
        </p:nvGrpSpPr>
        <p:grpSpPr bwMode="auto">
          <a:xfrm>
            <a:off x="1032937" y="2441580"/>
            <a:ext cx="2453217" cy="574675"/>
            <a:chOff x="0" y="0"/>
            <a:chExt cx="984" cy="246"/>
          </a:xfrm>
        </p:grpSpPr>
        <p:grpSp>
          <p:nvGrpSpPr>
            <p:cNvPr id="24" name="Group 82"/>
            <p:cNvGrpSpPr>
              <a:grpSpLocks/>
            </p:cNvGrpSpPr>
            <p:nvPr/>
          </p:nvGrpSpPr>
          <p:grpSpPr bwMode="auto">
            <a:xfrm rot="11629541" flipH="1" flipV="1">
              <a:off x="0" y="0"/>
              <a:ext cx="984" cy="246"/>
              <a:chOff x="0" y="0"/>
              <a:chExt cx="918" cy="250"/>
            </a:xfrm>
          </p:grpSpPr>
          <p:grpSp>
            <p:nvGrpSpPr>
              <p:cNvPr id="25" name="Group 83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17486" name="AutoShape 84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87" name="AutoShape 85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88" name="AutoShape 86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89" name="AutoShape 87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  <p:grpSp>
            <p:nvGrpSpPr>
              <p:cNvPr id="26" name="Group 88"/>
              <p:cNvGrpSpPr>
                <a:grpSpLocks/>
              </p:cNvGrpSpPr>
              <p:nvPr/>
            </p:nvGrpSpPr>
            <p:grpSpPr bwMode="auto">
              <a:xfrm rot="1353540">
                <a:off x="149" y="65"/>
                <a:ext cx="769" cy="185"/>
                <a:chOff x="0" y="0"/>
                <a:chExt cx="1157" cy="277"/>
              </a:xfrm>
            </p:grpSpPr>
            <p:sp>
              <p:nvSpPr>
                <p:cNvPr id="17491" name="AutoShape 89"/>
                <p:cNvSpPr>
                  <a:spLocks noChangeArrowheads="1"/>
                </p:cNvSpPr>
                <p:nvPr/>
              </p:nvSpPr>
              <p:spPr bwMode="auto">
                <a:xfrm rot="5263130">
                  <a:off x="291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92" name="AutoShape 90"/>
                <p:cNvSpPr>
                  <a:spLocks noChangeArrowheads="1"/>
                </p:cNvSpPr>
                <p:nvPr/>
              </p:nvSpPr>
              <p:spPr bwMode="auto">
                <a:xfrm rot="6078281">
                  <a:off x="427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93" name="AutoShape 91"/>
                <p:cNvSpPr>
                  <a:spLocks noChangeArrowheads="1"/>
                </p:cNvSpPr>
                <p:nvPr/>
              </p:nvSpPr>
              <p:spPr bwMode="auto">
                <a:xfrm rot="6373927">
                  <a:off x="503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94" name="AutoShape 92"/>
                <p:cNvSpPr>
                  <a:spLocks noChangeArrowheads="1"/>
                </p:cNvSpPr>
                <p:nvPr/>
              </p:nvSpPr>
              <p:spPr bwMode="auto">
                <a:xfrm rot="6906313">
                  <a:off x="632" y="-24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</p:grpSp>
        <p:grpSp>
          <p:nvGrpSpPr>
            <p:cNvPr id="27" name="Group 93"/>
            <p:cNvGrpSpPr>
              <a:grpSpLocks/>
            </p:cNvGrpSpPr>
            <p:nvPr/>
          </p:nvGrpSpPr>
          <p:grpSpPr bwMode="auto">
            <a:xfrm rot="11629541" flipH="1" flipV="1">
              <a:off x="91" y="27"/>
              <a:ext cx="784" cy="198"/>
              <a:chOff x="0" y="0"/>
              <a:chExt cx="893" cy="246"/>
            </a:xfrm>
          </p:grpSpPr>
          <p:grpSp>
            <p:nvGrpSpPr>
              <p:cNvPr id="28" name="Group 94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17497" name="AutoShape 95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98" name="AutoShape 96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499" name="AutoShape 97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500" name="AutoShape 98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  <p:grpSp>
            <p:nvGrpSpPr>
              <p:cNvPr id="29" name="Group 99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17502" name="AutoShape 100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503" name="AutoShape 101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504" name="AutoShape 102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505" name="AutoShape 103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</p:grpSp>
      </p:grpSp>
      <p:grpSp>
        <p:nvGrpSpPr>
          <p:cNvPr id="30" name="Group 127"/>
          <p:cNvGrpSpPr>
            <a:grpSpLocks/>
          </p:cNvGrpSpPr>
          <p:nvPr/>
        </p:nvGrpSpPr>
        <p:grpSpPr bwMode="auto">
          <a:xfrm rot="21367855">
            <a:off x="7401987" y="3617918"/>
            <a:ext cx="1646767" cy="331787"/>
            <a:chOff x="0" y="0"/>
            <a:chExt cx="987" cy="266"/>
          </a:xfrm>
        </p:grpSpPr>
        <p:grpSp>
          <p:nvGrpSpPr>
            <p:cNvPr id="31" name="Group 128"/>
            <p:cNvGrpSpPr>
              <a:grpSpLocks/>
            </p:cNvGrpSpPr>
            <p:nvPr/>
          </p:nvGrpSpPr>
          <p:grpSpPr bwMode="auto">
            <a:xfrm rot="513316">
              <a:off x="0" y="0"/>
              <a:ext cx="957" cy="242"/>
              <a:chOff x="0" y="0"/>
              <a:chExt cx="957" cy="242"/>
            </a:xfrm>
          </p:grpSpPr>
          <p:grpSp>
            <p:nvGrpSpPr>
              <p:cNvPr id="17472" name="Group 129"/>
              <p:cNvGrpSpPr>
                <a:grpSpLocks/>
              </p:cNvGrpSpPr>
              <p:nvPr/>
            </p:nvGrpSpPr>
            <p:grpSpPr bwMode="auto">
              <a:xfrm rot="11629541" flipH="1" flipV="1">
                <a:off x="0" y="0"/>
                <a:ext cx="957" cy="242"/>
                <a:chOff x="0" y="0"/>
                <a:chExt cx="893" cy="246"/>
              </a:xfrm>
            </p:grpSpPr>
            <p:grpSp>
              <p:nvGrpSpPr>
                <p:cNvPr id="17473" name="Group 130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3" cy="185"/>
                  <a:chOff x="0" y="0"/>
                  <a:chExt cx="1118" cy="279"/>
                </a:xfrm>
              </p:grpSpPr>
              <p:sp>
                <p:nvSpPr>
                  <p:cNvPr id="17510" name="AutoShape 131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11" name="AutoShape 132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12" name="AutoShape 133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13" name="AutoShape 134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  <p:grpSp>
              <p:nvGrpSpPr>
                <p:cNvPr id="17478" name="Group 135"/>
                <p:cNvGrpSpPr>
                  <a:grpSpLocks/>
                </p:cNvGrpSpPr>
                <p:nvPr/>
              </p:nvGrpSpPr>
              <p:grpSpPr bwMode="auto">
                <a:xfrm rot="1353540">
                  <a:off x="150" y="60"/>
                  <a:ext cx="743" cy="186"/>
                  <a:chOff x="0" y="0"/>
                  <a:chExt cx="1118" cy="279"/>
                </a:xfrm>
              </p:grpSpPr>
              <p:sp>
                <p:nvSpPr>
                  <p:cNvPr id="17515" name="AutoShape 136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16" name="AutoShape 137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17" name="AutoShape 138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18" name="AutoShape 139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</p:grpSp>
          <p:grpSp>
            <p:nvGrpSpPr>
              <p:cNvPr id="17483" name="Group 140"/>
              <p:cNvGrpSpPr>
                <a:grpSpLocks/>
              </p:cNvGrpSpPr>
              <p:nvPr/>
            </p:nvGrpSpPr>
            <p:grpSpPr bwMode="auto">
              <a:xfrm rot="11629541" flipH="1" flipV="1">
                <a:off x="90" y="30"/>
                <a:ext cx="784" cy="198"/>
                <a:chOff x="0" y="0"/>
                <a:chExt cx="893" cy="246"/>
              </a:xfrm>
            </p:grpSpPr>
            <p:grpSp>
              <p:nvGrpSpPr>
                <p:cNvPr id="17484" name="Group 14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3" cy="185"/>
                  <a:chOff x="0" y="0"/>
                  <a:chExt cx="1118" cy="279"/>
                </a:xfrm>
              </p:grpSpPr>
              <p:sp>
                <p:nvSpPr>
                  <p:cNvPr id="17521" name="AutoShape 142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22" name="AutoShape 143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23" name="AutoShape 144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24" name="AutoShape 145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  <p:grpSp>
              <p:nvGrpSpPr>
                <p:cNvPr id="17485" name="Group 146"/>
                <p:cNvGrpSpPr>
                  <a:grpSpLocks/>
                </p:cNvGrpSpPr>
                <p:nvPr/>
              </p:nvGrpSpPr>
              <p:grpSpPr bwMode="auto">
                <a:xfrm rot="1353540">
                  <a:off x="150" y="60"/>
                  <a:ext cx="743" cy="186"/>
                  <a:chOff x="0" y="0"/>
                  <a:chExt cx="1118" cy="279"/>
                </a:xfrm>
              </p:grpSpPr>
              <p:sp>
                <p:nvSpPr>
                  <p:cNvPr id="17526" name="AutoShape 147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27" name="AutoShape 148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28" name="AutoShape 149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29" name="AutoShape 150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</p:grpSp>
        </p:grpSp>
        <p:grpSp>
          <p:nvGrpSpPr>
            <p:cNvPr id="17490" name="Group 151"/>
            <p:cNvGrpSpPr>
              <a:grpSpLocks/>
            </p:cNvGrpSpPr>
            <p:nvPr/>
          </p:nvGrpSpPr>
          <p:grpSpPr bwMode="auto">
            <a:xfrm rot="513316">
              <a:off x="30" y="24"/>
              <a:ext cx="957" cy="242"/>
              <a:chOff x="0" y="0"/>
              <a:chExt cx="957" cy="242"/>
            </a:xfrm>
          </p:grpSpPr>
          <p:grpSp>
            <p:nvGrpSpPr>
              <p:cNvPr id="17495" name="Group 152"/>
              <p:cNvGrpSpPr>
                <a:grpSpLocks/>
              </p:cNvGrpSpPr>
              <p:nvPr/>
            </p:nvGrpSpPr>
            <p:grpSpPr bwMode="auto">
              <a:xfrm rot="11629541" flipH="1" flipV="1">
                <a:off x="0" y="0"/>
                <a:ext cx="957" cy="242"/>
                <a:chOff x="0" y="0"/>
                <a:chExt cx="893" cy="246"/>
              </a:xfrm>
            </p:grpSpPr>
            <p:grpSp>
              <p:nvGrpSpPr>
                <p:cNvPr id="17496" name="Group 153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3" cy="185"/>
                  <a:chOff x="0" y="0"/>
                  <a:chExt cx="1118" cy="279"/>
                </a:xfrm>
              </p:grpSpPr>
              <p:sp>
                <p:nvSpPr>
                  <p:cNvPr id="17533" name="AutoShape 154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34" name="AutoShape 155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35" name="AutoShape 156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36" name="AutoShape 157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  <p:grpSp>
              <p:nvGrpSpPr>
                <p:cNvPr id="17501" name="Group 158"/>
                <p:cNvGrpSpPr>
                  <a:grpSpLocks/>
                </p:cNvGrpSpPr>
                <p:nvPr/>
              </p:nvGrpSpPr>
              <p:grpSpPr bwMode="auto">
                <a:xfrm rot="1353540">
                  <a:off x="150" y="60"/>
                  <a:ext cx="743" cy="186"/>
                  <a:chOff x="0" y="0"/>
                  <a:chExt cx="1118" cy="279"/>
                </a:xfrm>
              </p:grpSpPr>
              <p:sp>
                <p:nvSpPr>
                  <p:cNvPr id="17538" name="AutoShape 159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39" name="AutoShape 160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40" name="AutoShape 161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41" name="AutoShape 162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</p:grpSp>
          <p:grpSp>
            <p:nvGrpSpPr>
              <p:cNvPr id="17506" name="Group 163"/>
              <p:cNvGrpSpPr>
                <a:grpSpLocks/>
              </p:cNvGrpSpPr>
              <p:nvPr/>
            </p:nvGrpSpPr>
            <p:grpSpPr bwMode="auto">
              <a:xfrm rot="11629541" flipH="1" flipV="1">
                <a:off x="90" y="30"/>
                <a:ext cx="784" cy="198"/>
                <a:chOff x="0" y="0"/>
                <a:chExt cx="893" cy="246"/>
              </a:xfrm>
            </p:grpSpPr>
            <p:grpSp>
              <p:nvGrpSpPr>
                <p:cNvPr id="17507" name="Group 164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3" cy="185"/>
                  <a:chOff x="0" y="0"/>
                  <a:chExt cx="1118" cy="279"/>
                </a:xfrm>
              </p:grpSpPr>
              <p:sp>
                <p:nvSpPr>
                  <p:cNvPr id="17544" name="AutoShape 165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45" name="AutoShape 166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46" name="AutoShape 167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47" name="AutoShape 168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  <p:grpSp>
              <p:nvGrpSpPr>
                <p:cNvPr id="17508" name="Group 169"/>
                <p:cNvGrpSpPr>
                  <a:grpSpLocks/>
                </p:cNvGrpSpPr>
                <p:nvPr/>
              </p:nvGrpSpPr>
              <p:grpSpPr bwMode="auto">
                <a:xfrm rot="1353540">
                  <a:off x="150" y="60"/>
                  <a:ext cx="743" cy="186"/>
                  <a:chOff x="0" y="0"/>
                  <a:chExt cx="1118" cy="279"/>
                </a:xfrm>
              </p:grpSpPr>
              <p:sp>
                <p:nvSpPr>
                  <p:cNvPr id="17549" name="AutoShape 170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50" name="AutoShape 171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51" name="AutoShape 172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17552" name="AutoShape 173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</p:grpSp>
        </p:grpSp>
      </p:grpSp>
      <p:sp>
        <p:nvSpPr>
          <p:cNvPr id="17553" name="Rectangle 183"/>
          <p:cNvSpPr>
            <a:spLocks noChangeArrowheads="1"/>
          </p:cNvSpPr>
          <p:nvPr/>
        </p:nvSpPr>
        <p:spPr bwMode="auto">
          <a:xfrm>
            <a:off x="937684" y="3052763"/>
            <a:ext cx="2072216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乐现云课堂</a:t>
            </a:r>
            <a:endParaRPr lang="zh-CN" altLang="en-US" sz="2000" b="1" dirty="0">
              <a:solidFill>
                <a:schemeClr val="bg1"/>
              </a:solidFill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</p:txBody>
      </p:sp>
      <p:sp>
        <p:nvSpPr>
          <p:cNvPr id="17554" name="Rectangle 185"/>
          <p:cNvSpPr>
            <a:spLocks noChangeArrowheads="1"/>
          </p:cNvSpPr>
          <p:nvPr/>
        </p:nvSpPr>
        <p:spPr bwMode="auto">
          <a:xfrm>
            <a:off x="10138836" y="3960814"/>
            <a:ext cx="1307089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FFFF"/>
                </a:solidFill>
              </a:rPr>
              <a:t>Creativity</a:t>
            </a:r>
            <a:endParaRPr lang="zh-CN" altLang="en-US"/>
          </a:p>
        </p:txBody>
      </p:sp>
      <p:sp>
        <p:nvSpPr>
          <p:cNvPr id="17555" name="文本框 187"/>
          <p:cNvSpPr>
            <a:spLocks noChangeArrowheads="1"/>
          </p:cNvSpPr>
          <p:nvPr/>
        </p:nvSpPr>
        <p:spPr bwMode="auto">
          <a:xfrm>
            <a:off x="3479803" y="3538541"/>
            <a:ext cx="7821084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一个让家长放心、教师省心、领导安心的教育服务平台</a:t>
            </a:r>
            <a:endParaRPr lang="zh-CN" altLang="en-US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7556" name="文本框 188"/>
          <p:cNvSpPr>
            <a:spLocks noChangeArrowheads="1"/>
          </p:cNvSpPr>
          <p:nvPr/>
        </p:nvSpPr>
        <p:spPr bwMode="auto">
          <a:xfrm>
            <a:off x="3553885" y="2386016"/>
            <a:ext cx="7821083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一个教育资源公平化、公开化、信息化的教育互动平台</a:t>
            </a:r>
            <a:endParaRPr lang="zh-CN" altLang="en-US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8407881" y="6473281"/>
            <a:ext cx="3249283" cy="38472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北京精彩乐现科技有限公司</a:t>
            </a:r>
            <a:endParaRPr lang="zh-CN" altLang="en-US" dirty="0"/>
          </a:p>
        </p:txBody>
      </p:sp>
    </p:spTree>
  </p:cSld>
  <p:clrMapOvr>
    <a:masterClrMapping/>
  </p:clrMapOvr>
  <p:transition spd="med">
    <p:pull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609600" y="990600"/>
            <a:ext cx="11237384" cy="4419600"/>
          </a:xfrm>
          <a:ln/>
        </p:spPr>
        <p:txBody>
          <a:bodyPr/>
          <a:lstStyle/>
          <a:p>
            <a:pPr algn="l"/>
            <a:endParaRPr lang="zh-CN" altLang="en-US" dirty="0"/>
          </a:p>
          <a:p>
            <a:pPr marL="285750" indent="-285750" algn="l">
              <a:lnSpc>
                <a:spcPct val="140000"/>
              </a:lnSpc>
              <a:buFont typeface="Arial" pitchFamily="34" charset="0"/>
              <a:buChar char="•"/>
            </a:pPr>
            <a:r>
              <a:rPr lang="zh-CN" altLang="en-US" sz="2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解决</a:t>
            </a:r>
            <a:r>
              <a:rPr lang="en-US" altLang="zh-CN" sz="2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K12</a:t>
            </a:r>
            <a:r>
              <a:rPr lang="zh-CN" altLang="en-US" sz="2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问题</a:t>
            </a:r>
            <a:endParaRPr lang="en-US" altLang="zh-CN" sz="2800" b="1" dirty="0" smtClean="0">
              <a:solidFill>
                <a:srgbClr val="FF6600"/>
              </a:solidFill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marL="285750" indent="-285750" algn="l">
              <a:lnSpc>
                <a:spcPct val="14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到</a:t>
            </a:r>
            <a:r>
              <a:rPr lang="zh-CN" altLang="en-US" sz="1600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课离课：</a:t>
            </a:r>
            <a:r>
              <a:rPr lang="zh-CN" altLang="en-US" sz="1600" b="1" dirty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家长及老师能掌握学生离校及到校时间，做到家长、教师放心。</a:t>
            </a:r>
          </a:p>
          <a:p>
            <a:pPr marL="285750" indent="-285750" algn="l">
              <a:lnSpc>
                <a:spcPct val="14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家</a:t>
            </a:r>
            <a:r>
              <a:rPr lang="zh-CN" altLang="en-US" sz="1600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校通：</a:t>
            </a:r>
            <a:r>
              <a:rPr lang="zh-CN" altLang="en-US" sz="1600" b="1" dirty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有利于家长及时掌握孩子动态，与学校有效沟通，正确引导学生健康快乐成长</a:t>
            </a:r>
            <a:r>
              <a:rPr lang="zh-CN" altLang="en-US" sz="16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。</a:t>
            </a:r>
            <a:endParaRPr lang="en-US" altLang="zh-CN" sz="1600" b="1" dirty="0" smtClean="0"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marL="285750" indent="-285750" algn="l">
              <a:lnSpc>
                <a:spcPct val="14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课堂回放功能：</a:t>
            </a:r>
            <a:r>
              <a:rPr lang="zh-CN" altLang="en-US" sz="16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学生可以回看上课没听懂的内容，加强复习提升学习效果。</a:t>
            </a:r>
            <a:endParaRPr lang="en-US" altLang="zh-CN" sz="1600" b="1" dirty="0" smtClean="0"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marL="285750" indent="-285750" algn="l">
              <a:lnSpc>
                <a:spcPct val="14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全</a:t>
            </a:r>
            <a:r>
              <a:rPr lang="zh-CN" altLang="en-US" sz="1600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国名校名师课堂：</a:t>
            </a:r>
            <a:r>
              <a:rPr lang="zh-CN" altLang="en-US" sz="16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学生及教师可以</a:t>
            </a:r>
            <a:r>
              <a:rPr lang="zh-CN" altLang="en-US" sz="1600" b="1" dirty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通过平台接收全国各地名校名师实时在线课程及录播课程，教育资源公平化、公开化、信息化</a:t>
            </a:r>
            <a:r>
              <a:rPr lang="zh-CN" altLang="en-US" sz="16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。</a:t>
            </a:r>
            <a:r>
              <a:rPr lang="zh-CN" altLang="en-US" sz="1600" b="1" dirty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 </a:t>
            </a:r>
            <a:endParaRPr lang="en-US" altLang="zh-CN" sz="1600" b="1" dirty="0" smtClean="0"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marL="285750" indent="-285750" algn="l">
              <a:lnSpc>
                <a:spcPct val="14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提升学校管理质量：</a:t>
            </a:r>
            <a:r>
              <a:rPr lang="zh-CN" altLang="en-US" sz="16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校长可以随时随地全面掌握全校学生及老师动态，有利于加强管理。</a:t>
            </a:r>
          </a:p>
          <a:p>
            <a:pPr algn="l"/>
            <a:endParaRPr lang="zh-CN" altLang="en-US" dirty="0"/>
          </a:p>
          <a:p>
            <a:pPr algn="l">
              <a:buFont typeface="Wingdings" pitchFamily="2" charset="2"/>
              <a:buChar char="v"/>
            </a:pP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206598" y="6435308"/>
            <a:ext cx="3088257" cy="38472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北京精彩乐现科技有限公司</a:t>
            </a:r>
            <a:endParaRPr lang="zh-CN" altLang="en-US" dirty="0"/>
          </a:p>
        </p:txBody>
      </p:sp>
    </p:spTree>
  </p:cSld>
  <p:clrMapOvr>
    <a:masterClrMapping/>
  </p:clrMapOvr>
  <p:transition spd="med"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649817" y="990600"/>
            <a:ext cx="10972800" cy="4876800"/>
          </a:xfrm>
          <a:ln/>
        </p:spPr>
        <p:txBody>
          <a:bodyPr/>
          <a:lstStyle/>
          <a:p>
            <a:pPr algn="l"/>
            <a:endParaRPr lang="zh-CN" altLang="en-US" dirty="0"/>
          </a:p>
          <a:p>
            <a:pPr marL="285750" indent="-285750">
              <a:lnSpc>
                <a:spcPct val="140000"/>
              </a:lnSpc>
              <a:buFont typeface="Arial" pitchFamily="34" charset="0"/>
              <a:buChar char="•"/>
            </a:pPr>
            <a:r>
              <a:rPr lang="zh-CN" altLang="en-US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解决教育</a:t>
            </a:r>
            <a:r>
              <a:rPr lang="zh-CN" altLang="en-US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培训</a:t>
            </a:r>
            <a:r>
              <a:rPr lang="zh-CN" altLang="en-US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机构问</a:t>
            </a:r>
            <a:endParaRPr lang="zh-CN" altLang="en-US" b="1" dirty="0">
              <a:solidFill>
                <a:srgbClr val="FF6600"/>
              </a:solidFill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algn="l"/>
            <a:endParaRPr lang="zh-CN" altLang="en-US" dirty="0"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课堂回放功能：</a:t>
            </a:r>
            <a:r>
              <a:rPr lang="zh-CN" altLang="en-US" sz="1800" b="1" dirty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学生可以回看上课没听懂的内容，加强复习提升学习效果，提升培训机构竞争力。</a:t>
            </a: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加强管理：</a:t>
            </a:r>
            <a:r>
              <a:rPr lang="zh-CN" altLang="en-US" sz="1800" b="1" dirty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有利于中心负责人随时掌握上课教师及学生的情况，加强管理提示教学质量。</a:t>
            </a:r>
            <a:endParaRPr lang="zh-CN" altLang="en-US" dirty="0">
              <a:latin typeface="Microsoft YaHei" pitchFamily="34" charset="-122"/>
              <a:ea typeface="Microsoft YaHei" pitchFamily="34" charset="-122"/>
            </a:endParaRPr>
          </a:p>
          <a:p>
            <a:pPr algn="l">
              <a:buFont typeface="Wingdings" pitchFamily="2" charset="2"/>
              <a:buChar char="v"/>
            </a:pPr>
            <a:endParaRPr lang="zh-CN" altLang="en-US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77843" y="6372047"/>
            <a:ext cx="3260784" cy="38472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北京精彩乐现科技有限公司</a:t>
            </a:r>
            <a:endParaRPr lang="zh-CN" altLang="en-US" dirty="0"/>
          </a:p>
        </p:txBody>
      </p:sp>
    </p:spTree>
  </p:cSld>
  <p:clrMapOvr>
    <a:masterClrMapping/>
  </p:clrMapOvr>
  <p:transition spd="med">
    <p:pull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19809" y="-601603"/>
            <a:ext cx="4310133" cy="1548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0000" dirty="0" smtClean="0">
                <a:solidFill>
                  <a:schemeClr val="bg1">
                    <a:lumMod val="75000"/>
                  </a:schemeClr>
                </a:solidFill>
                <a:latin typeface="黑体"/>
                <a:ea typeface="黑体"/>
                <a:cs typeface="黑体"/>
              </a:rPr>
              <a:t>32</a:t>
            </a:r>
            <a:endParaRPr kumimoji="1" lang="zh-CN" altLang="en-US" sz="50000" dirty="0">
              <a:solidFill>
                <a:schemeClr val="bg1">
                  <a:lumMod val="75000"/>
                </a:schemeClr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5" name="直角三角形 4"/>
          <p:cNvSpPr/>
          <p:nvPr/>
        </p:nvSpPr>
        <p:spPr>
          <a:xfrm rot="14439529" flipH="1">
            <a:off x="3101749" y="1556245"/>
            <a:ext cx="5983900" cy="10617241"/>
          </a:xfrm>
          <a:prstGeom prst="rtTriangle">
            <a:avLst/>
          </a:prstGeom>
          <a:solidFill>
            <a:srgbClr val="8DC1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0" y="3425871"/>
            <a:ext cx="12192000" cy="3432133"/>
          </a:xfrm>
          <a:prstGeom prst="triangle">
            <a:avLst/>
          </a:prstGeom>
          <a:solidFill>
            <a:srgbClr val="008000">
              <a:alpha val="67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直角三角形 2"/>
          <p:cNvSpPr/>
          <p:nvPr/>
        </p:nvSpPr>
        <p:spPr>
          <a:xfrm rot="16200000">
            <a:off x="6380643" y="1046643"/>
            <a:ext cx="6858000" cy="4764717"/>
          </a:xfrm>
          <a:prstGeom prst="rtTriangle">
            <a:avLst/>
          </a:prstGeom>
          <a:solidFill>
            <a:srgbClr val="5AC12D">
              <a:alpha val="4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直角三角形 1"/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rgbClr val="63A82E">
              <a:alpha val="5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41"/>
          <p:cNvSpPr txBox="1">
            <a:spLocks/>
          </p:cNvSpPr>
          <p:nvPr/>
        </p:nvSpPr>
        <p:spPr>
          <a:xfrm>
            <a:off x="3117149" y="5155428"/>
            <a:ext cx="9074851" cy="928688"/>
          </a:xfrm>
          <a:prstGeom prst="rect">
            <a:avLst/>
          </a:prstGeom>
        </p:spPr>
        <p:txBody>
          <a:bodyPr vert="horz" lIns="91434" tIns="45718" rIns="91434" bIns="45718" rtlCol="0" anchor="ctr">
            <a:noAutofit/>
          </a:bodyPr>
          <a:lstStyle>
            <a:lvl1pPr algn="l" defTabSz="9143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r"/>
            <a:r>
              <a:rPr lang="zh-CN" altLang="en-US" sz="9600" b="1" dirty="0" smtClean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rPr>
              <a:t>我们已经完成的工作</a:t>
            </a:r>
            <a:endParaRPr lang="zh-CN" altLang="en-US" sz="9600" b="1" dirty="0">
              <a:solidFill>
                <a:schemeClr val="bg1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566070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00847" y="6377797"/>
            <a:ext cx="3243532" cy="38472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Xihei" pitchFamily="2" charset="-122"/>
                <a:ea typeface="STXihei" pitchFamily="2" charset="-122"/>
              </a:rPr>
              <a:t>一、先后完成两轮融资，共计资金</a:t>
            </a:r>
            <a:r>
              <a:rPr lang="en-US" altLang="zh-CN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Xihei" pitchFamily="2" charset="-122"/>
                <a:ea typeface="STXihei" pitchFamily="2" charset="-122"/>
              </a:rPr>
              <a:t>2500</a:t>
            </a:r>
            <a:r>
              <a:rPr lang="zh-CN" altLang="en-US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Xihei" pitchFamily="2" charset="-122"/>
                <a:ea typeface="STXihei" pitchFamily="2" charset="-122"/>
              </a:rPr>
              <a:t>万</a:t>
            </a:r>
            <a:endParaRPr lang="en-US" altLang="zh-CN" b="1" spc="50" dirty="0" smtClean="0">
              <a:ln w="11430">
                <a:solidFill>
                  <a:schemeClr val="tx1"/>
                </a:solidFill>
              </a:ln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TXihei" pitchFamily="2" charset="-122"/>
              <a:ea typeface="STXihei" pitchFamily="2" charset="-122"/>
            </a:endParaRPr>
          </a:p>
          <a:p>
            <a:pPr>
              <a:buNone/>
            </a:pPr>
            <a:endParaRPr lang="en-US" altLang="zh-CN" b="1" spc="50" dirty="0" smtClean="0">
              <a:ln w="11430">
                <a:solidFill>
                  <a:schemeClr val="tx1"/>
                </a:solidFill>
              </a:ln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TXihei" pitchFamily="2" charset="-122"/>
              <a:ea typeface="STXihei" pitchFamily="2" charset="-122"/>
            </a:endParaRPr>
          </a:p>
          <a:p>
            <a:pPr>
              <a:buNone/>
            </a:pPr>
            <a:r>
              <a:rPr lang="zh-CN" altLang="en-US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Xihei" pitchFamily="2" charset="-122"/>
                <a:ea typeface="STXihei" pitchFamily="2" charset="-122"/>
              </a:rPr>
              <a:t>二、已经成功开拓 江西、安徽、河南、东三省、南京等市场，共计上线学生</a:t>
            </a:r>
            <a:r>
              <a:rPr lang="en-US" altLang="zh-CN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Xihei" pitchFamily="2" charset="-122"/>
                <a:ea typeface="STXihei" pitchFamily="2" charset="-122"/>
              </a:rPr>
              <a:t>10</a:t>
            </a:r>
            <a:r>
              <a:rPr lang="zh-CN" altLang="en-US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Xihei" pitchFamily="2" charset="-122"/>
                <a:ea typeface="STXihei" pitchFamily="2" charset="-122"/>
              </a:rPr>
              <a:t>万余人，安装学校约</a:t>
            </a:r>
            <a:r>
              <a:rPr lang="en-US" altLang="zh-CN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Xihei" pitchFamily="2" charset="-122"/>
                <a:ea typeface="STXihei" pitchFamily="2" charset="-122"/>
              </a:rPr>
              <a:t>200</a:t>
            </a:r>
            <a:r>
              <a:rPr lang="zh-CN" altLang="en-US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Xihei" pitchFamily="2" charset="-122"/>
                <a:ea typeface="STXihei" pitchFamily="2" charset="-122"/>
              </a:rPr>
              <a:t>所。</a:t>
            </a:r>
            <a:endParaRPr lang="en-US" altLang="zh-CN" b="1" spc="50" dirty="0" smtClean="0">
              <a:ln w="11430">
                <a:solidFill>
                  <a:schemeClr val="tx1"/>
                </a:solidFill>
              </a:ln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TXihei" pitchFamily="2" charset="-122"/>
              <a:ea typeface="STXihei" pitchFamily="2" charset="-122"/>
            </a:endParaRPr>
          </a:p>
          <a:p>
            <a:pPr>
              <a:buNone/>
            </a:pPr>
            <a:endParaRPr lang="en-US" altLang="zh-CN" b="1" spc="50" dirty="0" smtClean="0">
              <a:ln w="11430">
                <a:solidFill>
                  <a:schemeClr val="tx1"/>
                </a:solidFill>
              </a:ln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TXihei" pitchFamily="2" charset="-122"/>
              <a:ea typeface="STXihei" pitchFamily="2" charset="-122"/>
            </a:endParaRPr>
          </a:p>
          <a:p>
            <a:pPr>
              <a:buNone/>
            </a:pPr>
            <a:r>
              <a:rPr lang="zh-CN" altLang="en-US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Xihei" pitchFamily="2" charset="-122"/>
                <a:ea typeface="STXihei" pitchFamily="2" charset="-122"/>
              </a:rPr>
              <a:t>三、已经完成乐</a:t>
            </a:r>
            <a:r>
              <a:rPr lang="en-US" altLang="zh-CN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Xihei" pitchFamily="2" charset="-122"/>
                <a:ea typeface="STXihei" pitchFamily="2" charset="-122"/>
              </a:rPr>
              <a:t>1</a:t>
            </a:r>
            <a:r>
              <a:rPr lang="zh-CN" altLang="en-US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Xihei" pitchFamily="2" charset="-122"/>
                <a:ea typeface="STXihei" pitchFamily="2" charset="-122"/>
              </a:rPr>
              <a:t>、乐</a:t>
            </a:r>
            <a:r>
              <a:rPr lang="en-US" altLang="zh-CN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Xihei" pitchFamily="2" charset="-122"/>
                <a:ea typeface="STXihei" pitchFamily="2" charset="-122"/>
              </a:rPr>
              <a:t>2</a:t>
            </a:r>
            <a:r>
              <a:rPr lang="zh-CN" altLang="en-US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Xihei" pitchFamily="2" charset="-122"/>
                <a:ea typeface="STXihei" pitchFamily="2" charset="-122"/>
              </a:rPr>
              <a:t>及录课仪三代产品，</a:t>
            </a:r>
            <a:r>
              <a:rPr lang="en-US" altLang="zh-CN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Xihei" pitchFamily="2" charset="-122"/>
                <a:ea typeface="STXihei" pitchFamily="2" charset="-122"/>
              </a:rPr>
              <a:t>WEB</a:t>
            </a:r>
            <a:r>
              <a:rPr lang="zh-CN" altLang="en-US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Xihei" pitchFamily="2" charset="-122"/>
                <a:ea typeface="STXihei" pitchFamily="2" charset="-122"/>
              </a:rPr>
              <a:t>管理后台已升级为智慧校园管理系统。</a:t>
            </a:r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53321" y="6330647"/>
            <a:ext cx="3108543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北京精彩乐现科技有限公司</a:t>
            </a:r>
            <a:endParaRPr lang="zh-CN" altLang="en-US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19809" y="-601603"/>
            <a:ext cx="4310133" cy="1548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0000" dirty="0" smtClean="0">
                <a:solidFill>
                  <a:schemeClr val="bg1">
                    <a:lumMod val="75000"/>
                  </a:schemeClr>
                </a:solidFill>
                <a:latin typeface="黑体"/>
                <a:ea typeface="黑体"/>
                <a:cs typeface="黑体"/>
              </a:rPr>
              <a:t>42</a:t>
            </a:r>
            <a:endParaRPr kumimoji="1" lang="zh-CN" altLang="en-US" sz="50000" dirty="0">
              <a:solidFill>
                <a:schemeClr val="bg1">
                  <a:lumMod val="75000"/>
                </a:schemeClr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5" name="直角三角形 4"/>
          <p:cNvSpPr/>
          <p:nvPr/>
        </p:nvSpPr>
        <p:spPr>
          <a:xfrm rot="14439529" flipH="1">
            <a:off x="3101749" y="1556245"/>
            <a:ext cx="5983900" cy="10617241"/>
          </a:xfrm>
          <a:prstGeom prst="rtTriangle">
            <a:avLst/>
          </a:prstGeom>
          <a:solidFill>
            <a:srgbClr val="8DC1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0" y="3425871"/>
            <a:ext cx="12192000" cy="3432133"/>
          </a:xfrm>
          <a:prstGeom prst="triangle">
            <a:avLst/>
          </a:prstGeom>
          <a:solidFill>
            <a:srgbClr val="008000">
              <a:alpha val="67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直角三角形 2"/>
          <p:cNvSpPr/>
          <p:nvPr/>
        </p:nvSpPr>
        <p:spPr>
          <a:xfrm rot="16200000">
            <a:off x="6380643" y="1046643"/>
            <a:ext cx="6858000" cy="4764717"/>
          </a:xfrm>
          <a:prstGeom prst="rtTriangle">
            <a:avLst/>
          </a:prstGeom>
          <a:solidFill>
            <a:srgbClr val="5AC12D">
              <a:alpha val="4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直角三角形 1"/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rgbClr val="63A82E">
              <a:alpha val="5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41"/>
          <p:cNvSpPr txBox="1">
            <a:spLocks/>
          </p:cNvSpPr>
          <p:nvPr/>
        </p:nvSpPr>
        <p:spPr>
          <a:xfrm>
            <a:off x="4649190" y="5090114"/>
            <a:ext cx="6788727" cy="928688"/>
          </a:xfrm>
          <a:prstGeom prst="rect">
            <a:avLst/>
          </a:prstGeom>
        </p:spPr>
        <p:txBody>
          <a:bodyPr vert="horz" lIns="91434" tIns="45718" rIns="91434" bIns="45718" rtlCol="0" anchor="ctr">
            <a:noAutofit/>
          </a:bodyPr>
          <a:lstStyle>
            <a:lvl1pPr algn="l" defTabSz="9143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r"/>
            <a:r>
              <a:rPr lang="zh-CN" altLang="en-US" sz="9600" b="1" dirty="0" smtClean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rPr>
              <a:t>我们目标</a:t>
            </a:r>
            <a:endParaRPr lang="zh-CN" altLang="en-US" sz="9600" b="1" dirty="0">
              <a:solidFill>
                <a:schemeClr val="bg1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566070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1947" y="851140"/>
            <a:ext cx="9264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※ </a:t>
            </a:r>
            <a:r>
              <a:rPr lang="en-US" altLang="zh-CN" sz="2800" b="1" dirty="0" smtClean="0"/>
              <a:t>2016</a:t>
            </a:r>
            <a:r>
              <a:rPr lang="zh-CN" altLang="en-US" sz="2800" b="1" dirty="0" smtClean="0"/>
              <a:t>年底实现在线用户</a:t>
            </a:r>
            <a:r>
              <a:rPr lang="en-US" altLang="zh-CN" sz="2800" b="1" dirty="0" smtClean="0"/>
              <a:t>300</a:t>
            </a:r>
            <a:r>
              <a:rPr lang="zh-CN" altLang="en-US" sz="2800" b="1" dirty="0" smtClean="0"/>
              <a:t>万，现金流</a:t>
            </a:r>
            <a:r>
              <a:rPr lang="en-US" altLang="zh-CN" sz="2800" b="1" dirty="0" smtClean="0"/>
              <a:t>2—6</a:t>
            </a:r>
            <a:r>
              <a:rPr lang="zh-CN" altLang="en-US" sz="2800" b="1" dirty="0" smtClean="0"/>
              <a:t>亿</a:t>
            </a:r>
            <a:endParaRPr lang="zh-CN" alt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201947" y="1667774"/>
            <a:ext cx="8977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※ </a:t>
            </a:r>
            <a:r>
              <a:rPr lang="en-US" altLang="zh-CN" sz="2800" b="1" dirty="0" smtClean="0"/>
              <a:t>2016</a:t>
            </a:r>
            <a:r>
              <a:rPr lang="zh-CN" altLang="en-US" sz="2800" b="1" dirty="0" smtClean="0"/>
              <a:t>年</a:t>
            </a:r>
            <a:r>
              <a:rPr lang="en-US" altLang="zh-CN" sz="2800" b="1" dirty="0" smtClean="0"/>
              <a:t>9</a:t>
            </a:r>
            <a:r>
              <a:rPr lang="zh-CN" altLang="en-US" sz="2800" b="1" dirty="0" smtClean="0"/>
              <a:t>月完成</a:t>
            </a:r>
            <a:r>
              <a:rPr lang="en-US" altLang="zh-CN" sz="2800" b="1" dirty="0" smtClean="0"/>
              <a:t>A</a:t>
            </a:r>
            <a:r>
              <a:rPr lang="zh-CN" altLang="en-US" sz="2800" b="1" dirty="0" smtClean="0"/>
              <a:t>轮融资，融资金额</a:t>
            </a:r>
            <a:r>
              <a:rPr lang="en-US" altLang="zh-CN" sz="2800" b="1" dirty="0" smtClean="0"/>
              <a:t>5000</a:t>
            </a:r>
            <a:r>
              <a:rPr lang="zh-CN" altLang="en-US" sz="2800" b="1" dirty="0" smtClean="0"/>
              <a:t>万</a:t>
            </a:r>
            <a:r>
              <a:rPr lang="en-US" altLang="zh-CN" sz="2800" b="1" dirty="0" smtClean="0"/>
              <a:t>—1</a:t>
            </a:r>
            <a:r>
              <a:rPr lang="zh-CN" altLang="en-US" sz="2800" b="1" dirty="0" smtClean="0"/>
              <a:t>亿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30702" y="2622430"/>
            <a:ext cx="7343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※ </a:t>
            </a:r>
            <a:r>
              <a:rPr lang="en-US" altLang="zh-CN" sz="2800" b="1" dirty="0" smtClean="0"/>
              <a:t>2016</a:t>
            </a:r>
            <a:r>
              <a:rPr lang="zh-CN" altLang="en-US" sz="2800" b="1" dirty="0" smtClean="0"/>
              <a:t>年底完成</a:t>
            </a:r>
            <a:r>
              <a:rPr lang="en-US" altLang="zh-CN" sz="2800" b="1" dirty="0" smtClean="0"/>
              <a:t>B</a:t>
            </a:r>
            <a:r>
              <a:rPr lang="zh-CN" altLang="en-US" sz="2800" b="1" dirty="0" smtClean="0"/>
              <a:t>轮融资，融资金额</a:t>
            </a:r>
            <a:r>
              <a:rPr lang="en-US" altLang="zh-CN" sz="2800" b="1" dirty="0" smtClean="0"/>
              <a:t>2—6</a:t>
            </a:r>
            <a:r>
              <a:rPr lang="zh-CN" altLang="en-US" sz="2800" b="1" dirty="0" smtClean="0"/>
              <a:t>亿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30703" y="3358551"/>
            <a:ext cx="68838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※ </a:t>
            </a:r>
            <a:r>
              <a:rPr lang="en-US" altLang="zh-CN" sz="2800" b="1" dirty="0" smtClean="0"/>
              <a:t>2017</a:t>
            </a:r>
            <a:r>
              <a:rPr lang="zh-CN" altLang="en-US" sz="2800" b="1" dirty="0" smtClean="0"/>
              <a:t>年为创业新三板上市做准备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59458" y="4071668"/>
            <a:ext cx="4600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※ </a:t>
            </a:r>
            <a:r>
              <a:rPr lang="en-US" altLang="zh-CN" sz="2800" b="1" dirty="0" smtClean="0"/>
              <a:t>2019</a:t>
            </a:r>
            <a:r>
              <a:rPr lang="zh-CN" altLang="en-US" sz="2800" b="1" dirty="0" smtClean="0"/>
              <a:t>年上市</a:t>
            </a: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2860" y="1293963"/>
            <a:ext cx="11007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真诚邀请您的加入！只要您愿意努力，我们为您准备了足够的期权及报酬！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5864" y="2553419"/>
            <a:ext cx="1043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只要您愿意一起拼搏！在精彩乐现您将实现自己的事业梦想，实现财务自由！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3373" y="3772619"/>
            <a:ext cx="10029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我们是一群有着共同目标及价值的人凝聚在一起，打拼属于自己的事业！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9456" y="4830793"/>
            <a:ext cx="9328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                         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来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吧！您准备好了吗！我们时刻准备着您的加入！</a:t>
            </a: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/>
          <p:nvPr/>
        </p:nvSpPr>
        <p:spPr>
          <a:xfrm flipH="1" flipV="1">
            <a:off x="8175151" y="2076143"/>
            <a:ext cx="224852" cy="4781863"/>
          </a:xfrm>
          <a:custGeom>
            <a:avLst/>
            <a:gdLst>
              <a:gd name="connsiteX0" fmla="*/ 0 w 224852"/>
              <a:gd name="connsiteY0" fmla="*/ 0 h 4781862"/>
              <a:gd name="connsiteX1" fmla="*/ 224852 w 224852"/>
              <a:gd name="connsiteY1" fmla="*/ 0 h 4781862"/>
              <a:gd name="connsiteX2" fmla="*/ 224852 w 224852"/>
              <a:gd name="connsiteY2" fmla="*/ 4781862 h 4781862"/>
              <a:gd name="connsiteX3" fmla="*/ 0 w 224852"/>
              <a:gd name="connsiteY3" fmla="*/ 4781862 h 4781862"/>
              <a:gd name="connsiteX4" fmla="*/ 0 w 224852"/>
              <a:gd name="connsiteY4" fmla="*/ 0 h 4781862"/>
              <a:gd name="connsiteX0" fmla="*/ 0 w 224852"/>
              <a:gd name="connsiteY0" fmla="*/ 0 h 4781862"/>
              <a:gd name="connsiteX1" fmla="*/ 224852 w 224852"/>
              <a:gd name="connsiteY1" fmla="*/ 0 h 4781862"/>
              <a:gd name="connsiteX2" fmla="*/ 224852 w 224852"/>
              <a:gd name="connsiteY2" fmla="*/ 4781862 h 4781862"/>
              <a:gd name="connsiteX3" fmla="*/ 0 w 224852"/>
              <a:gd name="connsiteY3" fmla="*/ 4506441 h 4781862"/>
              <a:gd name="connsiteX4" fmla="*/ 0 w 224852"/>
              <a:gd name="connsiteY4" fmla="*/ 0 h 478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852" h="4781862">
                <a:moveTo>
                  <a:pt x="0" y="0"/>
                </a:moveTo>
                <a:lnTo>
                  <a:pt x="224852" y="0"/>
                </a:lnTo>
                <a:lnTo>
                  <a:pt x="224852" y="4781862"/>
                </a:lnTo>
                <a:lnTo>
                  <a:pt x="0" y="450644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927392" y="1942106"/>
            <a:ext cx="2459557" cy="415494"/>
          </a:xfrm>
          <a:prstGeom prst="rect">
            <a:avLst/>
          </a:prstGeom>
          <a:noFill/>
        </p:spPr>
        <p:txBody>
          <a:bodyPr wrap="square" lIns="91434" tIns="45718" rIns="91434" bIns="45718" rtlCol="0">
            <a:spAutoFit/>
          </a:bodyPr>
          <a:lstStyle/>
          <a:p>
            <a:pPr lvl="0" algn="r"/>
            <a:r>
              <a:rPr lang="zh-CN" altLang="en-US" sz="2100" b="1" dirty="0">
                <a:solidFill>
                  <a:srgbClr val="8DC1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</a:t>
            </a:r>
            <a:r>
              <a:rPr lang="zh-CN" altLang="en-US" sz="2100" b="1" dirty="0" smtClean="0">
                <a:solidFill>
                  <a:srgbClr val="8DC1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100" b="1" dirty="0" smtClean="0">
                <a:solidFill>
                  <a:srgbClr val="8DC1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100" b="1" dirty="0">
              <a:solidFill>
                <a:srgbClr val="8DC1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07794" y="0"/>
            <a:ext cx="224852" cy="5798906"/>
          </a:xfrm>
          <a:custGeom>
            <a:avLst/>
            <a:gdLst>
              <a:gd name="connsiteX0" fmla="*/ 0 w 224852"/>
              <a:gd name="connsiteY0" fmla="*/ 0 h 4781862"/>
              <a:gd name="connsiteX1" fmla="*/ 224852 w 224852"/>
              <a:gd name="connsiteY1" fmla="*/ 0 h 4781862"/>
              <a:gd name="connsiteX2" fmla="*/ 224852 w 224852"/>
              <a:gd name="connsiteY2" fmla="*/ 4781862 h 4781862"/>
              <a:gd name="connsiteX3" fmla="*/ 0 w 224852"/>
              <a:gd name="connsiteY3" fmla="*/ 4781862 h 4781862"/>
              <a:gd name="connsiteX4" fmla="*/ 0 w 224852"/>
              <a:gd name="connsiteY4" fmla="*/ 0 h 4781862"/>
              <a:gd name="connsiteX0" fmla="*/ 0 w 224852"/>
              <a:gd name="connsiteY0" fmla="*/ 0 h 4781862"/>
              <a:gd name="connsiteX1" fmla="*/ 224852 w 224852"/>
              <a:gd name="connsiteY1" fmla="*/ 0 h 4781862"/>
              <a:gd name="connsiteX2" fmla="*/ 224852 w 224852"/>
              <a:gd name="connsiteY2" fmla="*/ 4781862 h 4781862"/>
              <a:gd name="connsiteX3" fmla="*/ 0 w 224852"/>
              <a:gd name="connsiteY3" fmla="*/ 4506441 h 4781862"/>
              <a:gd name="connsiteX4" fmla="*/ 0 w 224852"/>
              <a:gd name="connsiteY4" fmla="*/ 0 h 478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852" h="4781862">
                <a:moveTo>
                  <a:pt x="0" y="0"/>
                </a:moveTo>
                <a:lnTo>
                  <a:pt x="224852" y="0"/>
                </a:lnTo>
                <a:lnTo>
                  <a:pt x="224852" y="4781862"/>
                </a:lnTo>
                <a:lnTo>
                  <a:pt x="0" y="450644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538475" y="2015655"/>
            <a:ext cx="419757" cy="276995"/>
          </a:xfrm>
          <a:prstGeom prst="rect">
            <a:avLst/>
          </a:prstGeom>
          <a:noFill/>
        </p:spPr>
        <p:txBody>
          <a:bodyPr wrap="square" lIns="91434" tIns="45718" rIns="91434" bIns="45718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38475" y="3152134"/>
            <a:ext cx="419757" cy="276995"/>
          </a:xfrm>
          <a:prstGeom prst="rect">
            <a:avLst/>
          </a:prstGeom>
          <a:noFill/>
        </p:spPr>
        <p:txBody>
          <a:bodyPr wrap="square" lIns="91434" tIns="45718" rIns="91434" bIns="45718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86940" y="3316364"/>
            <a:ext cx="419757" cy="276995"/>
          </a:xfrm>
          <a:prstGeom prst="rect">
            <a:avLst/>
          </a:prstGeom>
          <a:noFill/>
        </p:spPr>
        <p:txBody>
          <a:bodyPr wrap="square" lIns="91434" tIns="45718" rIns="91434" bIns="45718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91169" y="3099502"/>
            <a:ext cx="2995779" cy="415494"/>
          </a:xfrm>
          <a:prstGeom prst="rect">
            <a:avLst/>
          </a:prstGeom>
          <a:noFill/>
        </p:spPr>
        <p:txBody>
          <a:bodyPr wrap="square" lIns="91434" tIns="45718" rIns="91434" bIns="45718" rtlCol="0">
            <a:spAutoFit/>
          </a:bodyPr>
          <a:lstStyle/>
          <a:p>
            <a:pPr algn="r"/>
            <a:r>
              <a:rPr lang="zh-TW" altLang="en-US" sz="2100" b="1" dirty="0" smtClean="0">
                <a:solidFill>
                  <a:srgbClr val="8DC1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产品或服务介绍</a:t>
            </a:r>
            <a:endParaRPr lang="en-US" altLang="zh-TW" sz="2100" b="1" dirty="0">
              <a:solidFill>
                <a:srgbClr val="8DC1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40913" y="3142840"/>
            <a:ext cx="2624667" cy="415494"/>
          </a:xfrm>
          <a:prstGeom prst="rect">
            <a:avLst/>
          </a:prstGeom>
          <a:noFill/>
        </p:spPr>
        <p:txBody>
          <a:bodyPr wrap="square" lIns="91434" tIns="45718" rIns="91434" bIns="45718" rtlCol="0">
            <a:spAutoFit/>
          </a:bodyPr>
          <a:lstStyle/>
          <a:p>
            <a:r>
              <a:rPr lang="zh-TW" altLang="en-US" sz="2100" b="1" dirty="0">
                <a:solidFill>
                  <a:srgbClr val="8DC1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r>
              <a:rPr lang="zh-TW" altLang="en-US" sz="2100" b="1" dirty="0" smtClean="0">
                <a:solidFill>
                  <a:srgbClr val="8DC1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</a:t>
            </a:r>
            <a:endParaRPr lang="en-US" altLang="zh-TW" sz="2100" b="1" dirty="0">
              <a:solidFill>
                <a:srgbClr val="8DC1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标题 41"/>
          <p:cNvSpPr>
            <a:spLocks noGrp="1"/>
          </p:cNvSpPr>
          <p:nvPr>
            <p:ph type="title" idx="4294967295"/>
          </p:nvPr>
        </p:nvSpPr>
        <p:spPr>
          <a:xfrm>
            <a:off x="0" y="441325"/>
            <a:ext cx="5113338" cy="928688"/>
          </a:xfrm>
        </p:spPr>
        <p:txBody>
          <a:bodyPr>
            <a:normAutofit fontScale="90000"/>
          </a:bodyPr>
          <a:lstStyle/>
          <a:p>
            <a:r>
              <a:rPr lang="zh-CN" altLang="en-US" sz="5500" b="1" dirty="0" smtClean="0">
                <a:solidFill>
                  <a:srgbClr val="8DC120"/>
                </a:solidFill>
              </a:rPr>
              <a:t>目录</a:t>
            </a:r>
            <a:endParaRPr lang="zh-CN" altLang="en-US" sz="5500" dirty="0">
              <a:solidFill>
                <a:srgbClr val="8DC12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945173613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243" y="0"/>
            <a:ext cx="12192000" cy="6858000"/>
          </a:xfrm>
          <a:prstGeom prst="rect">
            <a:avLst/>
          </a:prstGeom>
          <a:solidFill>
            <a:srgbClr val="DCFF0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直角三角形 8"/>
          <p:cNvSpPr/>
          <p:nvPr/>
        </p:nvSpPr>
        <p:spPr>
          <a:xfrm rot="16200000">
            <a:off x="6380643" y="1046643"/>
            <a:ext cx="6858000" cy="4764717"/>
          </a:xfrm>
          <a:prstGeom prst="rtTriangle">
            <a:avLst/>
          </a:prstGeom>
          <a:solidFill>
            <a:srgbClr val="5AC12D">
              <a:alpha val="4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等腰三角形 4"/>
          <p:cNvSpPr/>
          <p:nvPr/>
        </p:nvSpPr>
        <p:spPr>
          <a:xfrm rot="1760683">
            <a:off x="13648" y="-352966"/>
            <a:ext cx="14049841" cy="4020931"/>
          </a:xfrm>
          <a:prstGeom prst="triangle">
            <a:avLst>
              <a:gd name="adj" fmla="val 50892"/>
            </a:avLst>
          </a:prstGeom>
          <a:solidFill>
            <a:srgbClr val="8DC120">
              <a:alpha val="7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直角三角形 5"/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rgbClr val="63A82E">
              <a:alpha val="43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0" y="0"/>
            <a:ext cx="12192000" cy="6858000"/>
          </a:xfrm>
          <a:prstGeom prst="rtTriangle">
            <a:avLst/>
          </a:prstGeom>
          <a:solidFill>
            <a:srgbClr val="63A82E">
              <a:alpha val="8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标题 2"/>
          <p:cNvSpPr txBox="1">
            <a:spLocks/>
          </p:cNvSpPr>
          <p:nvPr/>
        </p:nvSpPr>
        <p:spPr>
          <a:xfrm>
            <a:off x="4534667" y="2530673"/>
            <a:ext cx="3142759" cy="2128839"/>
          </a:xfrm>
          <a:prstGeom prst="rect">
            <a:avLst/>
          </a:prstGeom>
        </p:spPr>
        <p:txBody>
          <a:bodyPr vert="horz" lIns="91434" tIns="45718" rIns="91434" bIns="45718" rtlCol="0" anchor="ctr">
            <a:noAutofit/>
          </a:bodyPr>
          <a:lstStyle>
            <a:lvl1pPr algn="l" defTabSz="9143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Thanks</a:t>
            </a:r>
            <a:endParaRPr lang="zh-CN" altLang="en-US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-168669" y="-816811"/>
            <a:ext cx="8222481" cy="9573665"/>
          </a:xfrm>
          <a:custGeom>
            <a:avLst/>
            <a:gdLst>
              <a:gd name="T0" fmla="*/ 14 w 101"/>
              <a:gd name="T1" fmla="*/ 67 h 118"/>
              <a:gd name="T2" fmla="*/ 25 w 101"/>
              <a:gd name="T3" fmla="*/ 67 h 118"/>
              <a:gd name="T4" fmla="*/ 32 w 101"/>
              <a:gd name="T5" fmla="*/ 65 h 118"/>
              <a:gd name="T6" fmla="*/ 46 w 101"/>
              <a:gd name="T7" fmla="*/ 93 h 118"/>
              <a:gd name="T8" fmla="*/ 49 w 101"/>
              <a:gd name="T9" fmla="*/ 75 h 118"/>
              <a:gd name="T10" fmla="*/ 47 w 101"/>
              <a:gd name="T11" fmla="*/ 74 h 118"/>
              <a:gd name="T12" fmla="*/ 47 w 101"/>
              <a:gd name="T13" fmla="*/ 72 h 118"/>
              <a:gd name="T14" fmla="*/ 57 w 101"/>
              <a:gd name="T15" fmla="*/ 72 h 118"/>
              <a:gd name="T16" fmla="*/ 57 w 101"/>
              <a:gd name="T17" fmla="*/ 74 h 118"/>
              <a:gd name="T18" fmla="*/ 54 w 101"/>
              <a:gd name="T19" fmla="*/ 75 h 118"/>
              <a:gd name="T20" fmla="*/ 58 w 101"/>
              <a:gd name="T21" fmla="*/ 92 h 118"/>
              <a:gd name="T22" fmla="*/ 69 w 101"/>
              <a:gd name="T23" fmla="*/ 66 h 118"/>
              <a:gd name="T24" fmla="*/ 76 w 101"/>
              <a:gd name="T25" fmla="*/ 67 h 118"/>
              <a:gd name="T26" fmla="*/ 86 w 101"/>
              <a:gd name="T27" fmla="*/ 67 h 118"/>
              <a:gd name="T28" fmla="*/ 100 w 101"/>
              <a:gd name="T29" fmla="*/ 110 h 118"/>
              <a:gd name="T30" fmla="*/ 86 w 101"/>
              <a:gd name="T31" fmla="*/ 114 h 118"/>
              <a:gd name="T32" fmla="*/ 84 w 101"/>
              <a:gd name="T33" fmla="*/ 108 h 118"/>
              <a:gd name="T34" fmla="*/ 80 w 101"/>
              <a:gd name="T35" fmla="*/ 116 h 118"/>
              <a:gd name="T36" fmla="*/ 19 w 101"/>
              <a:gd name="T37" fmla="*/ 116 h 118"/>
              <a:gd name="T38" fmla="*/ 15 w 101"/>
              <a:gd name="T39" fmla="*/ 108 h 118"/>
              <a:gd name="T40" fmla="*/ 13 w 101"/>
              <a:gd name="T41" fmla="*/ 115 h 118"/>
              <a:gd name="T42" fmla="*/ 0 w 101"/>
              <a:gd name="T43" fmla="*/ 110 h 118"/>
              <a:gd name="T44" fmla="*/ 14 w 101"/>
              <a:gd name="T45" fmla="*/ 67 h 118"/>
              <a:gd name="T46" fmla="*/ 29 w 101"/>
              <a:gd name="T47" fmla="*/ 46 h 118"/>
              <a:gd name="T48" fmla="*/ 25 w 101"/>
              <a:gd name="T49" fmla="*/ 42 h 118"/>
              <a:gd name="T50" fmla="*/ 24 w 101"/>
              <a:gd name="T51" fmla="*/ 34 h 118"/>
              <a:gd name="T52" fmla="*/ 24 w 101"/>
              <a:gd name="T53" fmla="*/ 33 h 118"/>
              <a:gd name="T54" fmla="*/ 25 w 101"/>
              <a:gd name="T55" fmla="*/ 32 h 118"/>
              <a:gd name="T56" fmla="*/ 26 w 101"/>
              <a:gd name="T57" fmla="*/ 32 h 118"/>
              <a:gd name="T58" fmla="*/ 31 w 101"/>
              <a:gd name="T59" fmla="*/ 8 h 118"/>
              <a:gd name="T60" fmla="*/ 67 w 101"/>
              <a:gd name="T61" fmla="*/ 7 h 118"/>
              <a:gd name="T62" fmla="*/ 74 w 101"/>
              <a:gd name="T63" fmla="*/ 32 h 118"/>
              <a:gd name="T64" fmla="*/ 74 w 101"/>
              <a:gd name="T65" fmla="*/ 32 h 118"/>
              <a:gd name="T66" fmla="*/ 75 w 101"/>
              <a:gd name="T67" fmla="*/ 33 h 118"/>
              <a:gd name="T68" fmla="*/ 75 w 101"/>
              <a:gd name="T69" fmla="*/ 34 h 118"/>
              <a:gd name="T70" fmla="*/ 74 w 101"/>
              <a:gd name="T71" fmla="*/ 42 h 118"/>
              <a:gd name="T72" fmla="*/ 71 w 101"/>
              <a:gd name="T73" fmla="*/ 46 h 118"/>
              <a:gd name="T74" fmla="*/ 52 w 101"/>
              <a:gd name="T75" fmla="*/ 63 h 118"/>
              <a:gd name="T76" fmla="*/ 47 w 101"/>
              <a:gd name="T77" fmla="*/ 63 h 118"/>
              <a:gd name="T78" fmla="*/ 29 w 101"/>
              <a:gd name="T79" fmla="*/ 4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1" h="118">
                <a:moveTo>
                  <a:pt x="14" y="67"/>
                </a:moveTo>
                <a:cubicBezTo>
                  <a:pt x="18" y="67"/>
                  <a:pt x="21" y="67"/>
                  <a:pt x="25" y="67"/>
                </a:cubicBezTo>
                <a:cubicBezTo>
                  <a:pt x="28" y="67"/>
                  <a:pt x="30" y="67"/>
                  <a:pt x="32" y="65"/>
                </a:cubicBezTo>
                <a:cubicBezTo>
                  <a:pt x="46" y="93"/>
                  <a:pt x="46" y="93"/>
                  <a:pt x="46" y="93"/>
                </a:cubicBezTo>
                <a:cubicBezTo>
                  <a:pt x="49" y="75"/>
                  <a:pt x="49" y="75"/>
                  <a:pt x="49" y="75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2"/>
                  <a:pt x="47" y="72"/>
                  <a:pt x="47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4"/>
                  <a:pt x="57" y="74"/>
                  <a:pt x="57" y="74"/>
                </a:cubicBezTo>
                <a:cubicBezTo>
                  <a:pt x="54" y="75"/>
                  <a:pt x="54" y="75"/>
                  <a:pt x="54" y="75"/>
                </a:cubicBezTo>
                <a:cubicBezTo>
                  <a:pt x="58" y="92"/>
                  <a:pt x="58" y="92"/>
                  <a:pt x="58" y="92"/>
                </a:cubicBezTo>
                <a:cubicBezTo>
                  <a:pt x="69" y="66"/>
                  <a:pt x="69" y="66"/>
                  <a:pt x="69" y="66"/>
                </a:cubicBezTo>
                <a:cubicBezTo>
                  <a:pt x="71" y="67"/>
                  <a:pt x="73" y="67"/>
                  <a:pt x="76" y="67"/>
                </a:cubicBezTo>
                <a:cubicBezTo>
                  <a:pt x="79" y="67"/>
                  <a:pt x="82" y="67"/>
                  <a:pt x="86" y="67"/>
                </a:cubicBezTo>
                <a:cubicBezTo>
                  <a:pt x="95" y="75"/>
                  <a:pt x="101" y="96"/>
                  <a:pt x="100" y="110"/>
                </a:cubicBezTo>
                <a:cubicBezTo>
                  <a:pt x="97" y="112"/>
                  <a:pt x="92" y="113"/>
                  <a:pt x="86" y="114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61" y="118"/>
                  <a:pt x="37" y="118"/>
                  <a:pt x="19" y="116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6" y="113"/>
                  <a:pt x="2" y="112"/>
                  <a:pt x="0" y="110"/>
                </a:cubicBezTo>
                <a:cubicBezTo>
                  <a:pt x="0" y="98"/>
                  <a:pt x="2" y="77"/>
                  <a:pt x="14" y="67"/>
                </a:cubicBezTo>
                <a:close/>
                <a:moveTo>
                  <a:pt x="29" y="46"/>
                </a:moveTo>
                <a:cubicBezTo>
                  <a:pt x="27" y="45"/>
                  <a:pt x="26" y="44"/>
                  <a:pt x="25" y="42"/>
                </a:cubicBezTo>
                <a:cubicBezTo>
                  <a:pt x="25" y="40"/>
                  <a:pt x="24" y="37"/>
                  <a:pt x="24" y="34"/>
                </a:cubicBezTo>
                <a:cubicBezTo>
                  <a:pt x="24" y="33"/>
                  <a:pt x="24" y="33"/>
                  <a:pt x="24" y="33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4" y="19"/>
                  <a:pt x="25" y="12"/>
                  <a:pt x="31" y="8"/>
                </a:cubicBezTo>
                <a:cubicBezTo>
                  <a:pt x="40" y="0"/>
                  <a:pt x="57" y="0"/>
                  <a:pt x="67" y="7"/>
                </a:cubicBezTo>
                <a:cubicBezTo>
                  <a:pt x="73" y="11"/>
                  <a:pt x="75" y="20"/>
                  <a:pt x="74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5" y="33"/>
                  <a:pt x="75" y="33"/>
                  <a:pt x="75" y="33"/>
                </a:cubicBez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40"/>
                  <a:pt x="74" y="42"/>
                </a:cubicBezTo>
                <a:cubicBezTo>
                  <a:pt x="73" y="44"/>
                  <a:pt x="72" y="45"/>
                  <a:pt x="71" y="46"/>
                </a:cubicBezTo>
                <a:cubicBezTo>
                  <a:pt x="68" y="54"/>
                  <a:pt x="60" y="62"/>
                  <a:pt x="52" y="63"/>
                </a:cubicBezTo>
                <a:cubicBezTo>
                  <a:pt x="50" y="63"/>
                  <a:pt x="48" y="63"/>
                  <a:pt x="47" y="63"/>
                </a:cubicBezTo>
                <a:cubicBezTo>
                  <a:pt x="38" y="59"/>
                  <a:pt x="32" y="55"/>
                  <a:pt x="29" y="46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9052964" y="49051"/>
            <a:ext cx="2846189" cy="3313897"/>
          </a:xfrm>
          <a:custGeom>
            <a:avLst/>
            <a:gdLst>
              <a:gd name="T0" fmla="*/ 14 w 101"/>
              <a:gd name="T1" fmla="*/ 67 h 118"/>
              <a:gd name="T2" fmla="*/ 25 w 101"/>
              <a:gd name="T3" fmla="*/ 67 h 118"/>
              <a:gd name="T4" fmla="*/ 32 w 101"/>
              <a:gd name="T5" fmla="*/ 65 h 118"/>
              <a:gd name="T6" fmla="*/ 46 w 101"/>
              <a:gd name="T7" fmla="*/ 93 h 118"/>
              <a:gd name="T8" fmla="*/ 49 w 101"/>
              <a:gd name="T9" fmla="*/ 75 h 118"/>
              <a:gd name="T10" fmla="*/ 47 w 101"/>
              <a:gd name="T11" fmla="*/ 74 h 118"/>
              <a:gd name="T12" fmla="*/ 47 w 101"/>
              <a:gd name="T13" fmla="*/ 72 h 118"/>
              <a:gd name="T14" fmla="*/ 57 w 101"/>
              <a:gd name="T15" fmla="*/ 72 h 118"/>
              <a:gd name="T16" fmla="*/ 57 w 101"/>
              <a:gd name="T17" fmla="*/ 74 h 118"/>
              <a:gd name="T18" fmla="*/ 54 w 101"/>
              <a:gd name="T19" fmla="*/ 75 h 118"/>
              <a:gd name="T20" fmla="*/ 58 w 101"/>
              <a:gd name="T21" fmla="*/ 92 h 118"/>
              <a:gd name="T22" fmla="*/ 69 w 101"/>
              <a:gd name="T23" fmla="*/ 66 h 118"/>
              <a:gd name="T24" fmla="*/ 76 w 101"/>
              <a:gd name="T25" fmla="*/ 67 h 118"/>
              <a:gd name="T26" fmla="*/ 86 w 101"/>
              <a:gd name="T27" fmla="*/ 67 h 118"/>
              <a:gd name="T28" fmla="*/ 100 w 101"/>
              <a:gd name="T29" fmla="*/ 110 h 118"/>
              <a:gd name="T30" fmla="*/ 86 w 101"/>
              <a:gd name="T31" fmla="*/ 114 h 118"/>
              <a:gd name="T32" fmla="*/ 84 w 101"/>
              <a:gd name="T33" fmla="*/ 108 h 118"/>
              <a:gd name="T34" fmla="*/ 80 w 101"/>
              <a:gd name="T35" fmla="*/ 116 h 118"/>
              <a:gd name="T36" fmla="*/ 19 w 101"/>
              <a:gd name="T37" fmla="*/ 116 h 118"/>
              <a:gd name="T38" fmla="*/ 15 w 101"/>
              <a:gd name="T39" fmla="*/ 108 h 118"/>
              <a:gd name="T40" fmla="*/ 13 w 101"/>
              <a:gd name="T41" fmla="*/ 115 h 118"/>
              <a:gd name="T42" fmla="*/ 0 w 101"/>
              <a:gd name="T43" fmla="*/ 110 h 118"/>
              <a:gd name="T44" fmla="*/ 14 w 101"/>
              <a:gd name="T45" fmla="*/ 67 h 118"/>
              <a:gd name="T46" fmla="*/ 29 w 101"/>
              <a:gd name="T47" fmla="*/ 46 h 118"/>
              <a:gd name="T48" fmla="*/ 25 w 101"/>
              <a:gd name="T49" fmla="*/ 42 h 118"/>
              <a:gd name="T50" fmla="*/ 24 w 101"/>
              <a:gd name="T51" fmla="*/ 34 h 118"/>
              <a:gd name="T52" fmla="*/ 24 w 101"/>
              <a:gd name="T53" fmla="*/ 33 h 118"/>
              <a:gd name="T54" fmla="*/ 25 w 101"/>
              <a:gd name="T55" fmla="*/ 32 h 118"/>
              <a:gd name="T56" fmla="*/ 26 w 101"/>
              <a:gd name="T57" fmla="*/ 32 h 118"/>
              <a:gd name="T58" fmla="*/ 31 w 101"/>
              <a:gd name="T59" fmla="*/ 8 h 118"/>
              <a:gd name="T60" fmla="*/ 67 w 101"/>
              <a:gd name="T61" fmla="*/ 7 h 118"/>
              <a:gd name="T62" fmla="*/ 74 w 101"/>
              <a:gd name="T63" fmla="*/ 32 h 118"/>
              <a:gd name="T64" fmla="*/ 74 w 101"/>
              <a:gd name="T65" fmla="*/ 32 h 118"/>
              <a:gd name="T66" fmla="*/ 75 w 101"/>
              <a:gd name="T67" fmla="*/ 33 h 118"/>
              <a:gd name="T68" fmla="*/ 75 w 101"/>
              <a:gd name="T69" fmla="*/ 34 h 118"/>
              <a:gd name="T70" fmla="*/ 74 w 101"/>
              <a:gd name="T71" fmla="*/ 42 h 118"/>
              <a:gd name="T72" fmla="*/ 71 w 101"/>
              <a:gd name="T73" fmla="*/ 46 h 118"/>
              <a:gd name="T74" fmla="*/ 52 w 101"/>
              <a:gd name="T75" fmla="*/ 63 h 118"/>
              <a:gd name="T76" fmla="*/ 47 w 101"/>
              <a:gd name="T77" fmla="*/ 63 h 118"/>
              <a:gd name="T78" fmla="*/ 29 w 101"/>
              <a:gd name="T79" fmla="*/ 4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1" h="118">
                <a:moveTo>
                  <a:pt x="14" y="67"/>
                </a:moveTo>
                <a:cubicBezTo>
                  <a:pt x="18" y="67"/>
                  <a:pt x="21" y="67"/>
                  <a:pt x="25" y="67"/>
                </a:cubicBezTo>
                <a:cubicBezTo>
                  <a:pt x="28" y="67"/>
                  <a:pt x="30" y="67"/>
                  <a:pt x="32" y="65"/>
                </a:cubicBezTo>
                <a:cubicBezTo>
                  <a:pt x="46" y="93"/>
                  <a:pt x="46" y="93"/>
                  <a:pt x="46" y="93"/>
                </a:cubicBezTo>
                <a:cubicBezTo>
                  <a:pt x="49" y="75"/>
                  <a:pt x="49" y="75"/>
                  <a:pt x="49" y="75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2"/>
                  <a:pt x="47" y="72"/>
                  <a:pt x="47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4"/>
                  <a:pt x="57" y="74"/>
                  <a:pt x="57" y="74"/>
                </a:cubicBezTo>
                <a:cubicBezTo>
                  <a:pt x="54" y="75"/>
                  <a:pt x="54" y="75"/>
                  <a:pt x="54" y="75"/>
                </a:cubicBezTo>
                <a:cubicBezTo>
                  <a:pt x="58" y="92"/>
                  <a:pt x="58" y="92"/>
                  <a:pt x="58" y="92"/>
                </a:cubicBezTo>
                <a:cubicBezTo>
                  <a:pt x="69" y="66"/>
                  <a:pt x="69" y="66"/>
                  <a:pt x="69" y="66"/>
                </a:cubicBezTo>
                <a:cubicBezTo>
                  <a:pt x="71" y="67"/>
                  <a:pt x="73" y="67"/>
                  <a:pt x="76" y="67"/>
                </a:cubicBezTo>
                <a:cubicBezTo>
                  <a:pt x="79" y="67"/>
                  <a:pt x="82" y="67"/>
                  <a:pt x="86" y="67"/>
                </a:cubicBezTo>
                <a:cubicBezTo>
                  <a:pt x="95" y="75"/>
                  <a:pt x="101" y="96"/>
                  <a:pt x="100" y="110"/>
                </a:cubicBezTo>
                <a:cubicBezTo>
                  <a:pt x="97" y="112"/>
                  <a:pt x="92" y="113"/>
                  <a:pt x="86" y="114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61" y="118"/>
                  <a:pt x="37" y="118"/>
                  <a:pt x="19" y="116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6" y="113"/>
                  <a:pt x="2" y="112"/>
                  <a:pt x="0" y="110"/>
                </a:cubicBezTo>
                <a:cubicBezTo>
                  <a:pt x="0" y="98"/>
                  <a:pt x="2" y="77"/>
                  <a:pt x="14" y="67"/>
                </a:cubicBezTo>
                <a:close/>
                <a:moveTo>
                  <a:pt x="29" y="46"/>
                </a:moveTo>
                <a:cubicBezTo>
                  <a:pt x="27" y="45"/>
                  <a:pt x="26" y="44"/>
                  <a:pt x="25" y="42"/>
                </a:cubicBezTo>
                <a:cubicBezTo>
                  <a:pt x="25" y="40"/>
                  <a:pt x="24" y="37"/>
                  <a:pt x="24" y="34"/>
                </a:cubicBezTo>
                <a:cubicBezTo>
                  <a:pt x="24" y="33"/>
                  <a:pt x="24" y="33"/>
                  <a:pt x="24" y="33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4" y="19"/>
                  <a:pt x="25" y="12"/>
                  <a:pt x="31" y="8"/>
                </a:cubicBezTo>
                <a:cubicBezTo>
                  <a:pt x="40" y="0"/>
                  <a:pt x="57" y="0"/>
                  <a:pt x="67" y="7"/>
                </a:cubicBezTo>
                <a:cubicBezTo>
                  <a:pt x="73" y="11"/>
                  <a:pt x="75" y="20"/>
                  <a:pt x="74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5" y="33"/>
                  <a:pt x="75" y="33"/>
                  <a:pt x="75" y="33"/>
                </a:cubicBez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40"/>
                  <a:pt x="74" y="42"/>
                </a:cubicBezTo>
                <a:cubicBezTo>
                  <a:pt x="73" y="44"/>
                  <a:pt x="72" y="45"/>
                  <a:pt x="71" y="46"/>
                </a:cubicBezTo>
                <a:cubicBezTo>
                  <a:pt x="68" y="54"/>
                  <a:pt x="60" y="62"/>
                  <a:pt x="52" y="63"/>
                </a:cubicBezTo>
                <a:cubicBezTo>
                  <a:pt x="50" y="63"/>
                  <a:pt x="48" y="63"/>
                  <a:pt x="47" y="63"/>
                </a:cubicBezTo>
                <a:cubicBezTo>
                  <a:pt x="38" y="59"/>
                  <a:pt x="32" y="55"/>
                  <a:pt x="29" y="46"/>
                </a:cubicBezTo>
                <a:close/>
              </a:path>
            </a:pathLst>
          </a:custGeom>
          <a:solidFill>
            <a:schemeClr val="bg1">
              <a:alpha val="19000"/>
            </a:schemeClr>
          </a:solidFill>
          <a:ln>
            <a:noFill/>
          </a:ln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4884753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19809" y="-601603"/>
            <a:ext cx="4310133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zh-CN" sz="50000" dirty="0">
                <a:solidFill>
                  <a:schemeClr val="bg1">
                    <a:lumMod val="75000"/>
                  </a:schemeClr>
                </a:solidFill>
                <a:latin typeface="黑体"/>
                <a:ea typeface="黑体"/>
                <a:cs typeface="黑体"/>
              </a:rPr>
              <a:t>1</a:t>
            </a:r>
            <a:endParaRPr kumimoji="1" lang="zh-CN" altLang="en-US" sz="50000" dirty="0">
              <a:solidFill>
                <a:schemeClr val="bg1">
                  <a:lumMod val="75000"/>
                </a:schemeClr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5" name="直角三角形 4"/>
          <p:cNvSpPr/>
          <p:nvPr/>
        </p:nvSpPr>
        <p:spPr>
          <a:xfrm rot="14439529" flipH="1">
            <a:off x="3101749" y="1556245"/>
            <a:ext cx="5983900" cy="10617241"/>
          </a:xfrm>
          <a:prstGeom prst="rtTriangle">
            <a:avLst/>
          </a:prstGeom>
          <a:solidFill>
            <a:srgbClr val="8DC1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0" y="3442579"/>
            <a:ext cx="12192000" cy="3415422"/>
          </a:xfrm>
          <a:prstGeom prst="triangle">
            <a:avLst/>
          </a:prstGeom>
          <a:solidFill>
            <a:srgbClr val="008000">
              <a:alpha val="67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直角三角形 2"/>
          <p:cNvSpPr/>
          <p:nvPr/>
        </p:nvSpPr>
        <p:spPr>
          <a:xfrm rot="16200000">
            <a:off x="6380643" y="1046643"/>
            <a:ext cx="6858000" cy="4764717"/>
          </a:xfrm>
          <a:prstGeom prst="rtTriangle">
            <a:avLst/>
          </a:prstGeom>
          <a:solidFill>
            <a:srgbClr val="5AC12D">
              <a:alpha val="4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直角三角形 1"/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rgbClr val="63A82E">
              <a:alpha val="5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41"/>
          <p:cNvSpPr txBox="1">
            <a:spLocks/>
          </p:cNvSpPr>
          <p:nvPr/>
        </p:nvSpPr>
        <p:spPr>
          <a:xfrm>
            <a:off x="6753294" y="5155427"/>
            <a:ext cx="5114415" cy="928688"/>
          </a:xfrm>
          <a:prstGeom prst="rect">
            <a:avLst/>
          </a:prstGeom>
        </p:spPr>
        <p:txBody>
          <a:bodyPr vert="horz" lIns="91434" tIns="45718" rIns="91434" bIns="45718" rtlCol="0" anchor="ctr">
            <a:noAutofit/>
          </a:bodyPr>
          <a:lstStyle>
            <a:lvl1pPr algn="l" defTabSz="9143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r"/>
            <a:r>
              <a:rPr lang="zh-CN" altLang="en-US" sz="9600" b="1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rPr>
              <a:t>谁</a:t>
            </a:r>
            <a:r>
              <a:rPr lang="zh-CN" altLang="en-US" sz="9600" b="1" dirty="0" smtClean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rPr>
              <a:t>使用</a:t>
            </a:r>
            <a:r>
              <a:rPr lang="en-US" altLang="zh-CN" sz="9600" b="1" dirty="0" smtClean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rPr>
              <a:t>?</a:t>
            </a:r>
            <a:endParaRPr lang="zh-CN" altLang="en-US" sz="9600" b="1" dirty="0">
              <a:solidFill>
                <a:schemeClr val="bg1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87093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649817" y="990600"/>
            <a:ext cx="10972800" cy="4876800"/>
          </a:xfrm>
          <a:ln/>
        </p:spPr>
        <p:txBody>
          <a:bodyPr>
            <a:normAutofit/>
          </a:bodyPr>
          <a:lstStyle/>
          <a:p>
            <a:pPr algn="l"/>
            <a:endParaRPr lang="zh-CN" altLang="en-US" dirty="0"/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中小学家长：</a:t>
            </a:r>
            <a:r>
              <a:rPr lang="zh-CN" altLang="en-US" sz="1800" b="1" dirty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家长可随时了解孩子</a:t>
            </a:r>
            <a:r>
              <a:rPr lang="zh-CN" altLang="en-US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在学校的学习状态，</a:t>
            </a:r>
            <a:r>
              <a:rPr lang="zh-CN" altLang="en-US" sz="1800" b="1" dirty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做到家长放心。</a:t>
            </a: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中小学学生：</a:t>
            </a:r>
            <a:r>
              <a:rPr lang="zh-CN" altLang="en-US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学生可以复习课堂内容，避免做笔记时遗漏了重要的知识点。</a:t>
            </a:r>
            <a:endParaRPr lang="en-US" altLang="zh-CN" sz="1800" b="1" dirty="0" smtClean="0"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教育管理者：</a:t>
            </a:r>
            <a:r>
              <a:rPr lang="zh-CN" altLang="en-US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想看就看，随时掌握学校教学情况，可用于全国监考。</a:t>
            </a:r>
            <a:endParaRPr lang="en-US" altLang="zh-CN" sz="1800" b="1" dirty="0"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大学学生：</a:t>
            </a:r>
            <a:r>
              <a:rPr lang="zh-CN" altLang="en-US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跨专业学习更加方便，随时选择感兴趣的专业。</a:t>
            </a:r>
            <a:endParaRPr lang="zh-CN" altLang="en-US" sz="1800" b="1" dirty="0"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企业员工</a:t>
            </a:r>
            <a:r>
              <a:rPr lang="zh-CN" altLang="en-US" sz="1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：</a:t>
            </a:r>
            <a:r>
              <a:rPr lang="zh-CN" altLang="en-US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学习新知识，增加就业机会。</a:t>
            </a:r>
            <a:endParaRPr lang="en-US" altLang="zh-CN" sz="1800" b="1" dirty="0" smtClean="0"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政府部门</a:t>
            </a:r>
            <a:r>
              <a:rPr lang="zh-CN" altLang="en-US" sz="1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：</a:t>
            </a:r>
            <a:r>
              <a:rPr lang="zh-CN" altLang="en-US" sz="1800" b="1" dirty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可以</a:t>
            </a:r>
            <a:r>
              <a:rPr lang="zh-CN" altLang="en-US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做政绩，真正实现教育资源公平化。</a:t>
            </a:r>
            <a:endParaRPr lang="en-US" altLang="zh-CN" sz="1800" b="1" dirty="0"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任何人</a:t>
            </a:r>
            <a:r>
              <a:rPr lang="zh-CN" altLang="en-US" sz="1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：</a:t>
            </a:r>
            <a:r>
              <a:rPr lang="zh-CN" altLang="en-US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想学习，就想到乐现云课堂，每天可产生</a:t>
            </a:r>
            <a:r>
              <a:rPr lang="en-US" altLang="zh-CN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10,000,000</a:t>
            </a:r>
            <a:r>
              <a:rPr lang="zh-CN" altLang="en-US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个课件。</a:t>
            </a:r>
            <a:endParaRPr lang="en-US" altLang="zh-CN" sz="1800" b="1" dirty="0" smtClean="0"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endParaRPr lang="zh-CN" altLang="en-US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27367" y="6458311"/>
            <a:ext cx="3243532" cy="38472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北京精彩乐现科技有限公司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61121951"/>
      </p:ext>
    </p:extLst>
  </p:cSld>
  <p:clrMapOvr>
    <a:masterClrMapping/>
  </p:clrMapOvr>
  <p:transition spd="med">
    <p:pull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19809" y="-601603"/>
            <a:ext cx="4310133" cy="1548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0000" dirty="0" smtClean="0">
                <a:solidFill>
                  <a:schemeClr val="bg1">
                    <a:lumMod val="75000"/>
                  </a:schemeClr>
                </a:solidFill>
                <a:latin typeface="黑体"/>
                <a:ea typeface="黑体"/>
                <a:cs typeface="黑体"/>
              </a:rPr>
              <a:t>22</a:t>
            </a:r>
            <a:endParaRPr kumimoji="1" lang="zh-CN" altLang="en-US" sz="50000" dirty="0">
              <a:solidFill>
                <a:schemeClr val="bg1">
                  <a:lumMod val="75000"/>
                </a:schemeClr>
              </a:solidFill>
              <a:latin typeface="黑体"/>
              <a:ea typeface="黑体"/>
              <a:cs typeface="黑体"/>
            </a:endParaRPr>
          </a:p>
        </p:txBody>
      </p:sp>
      <p:sp>
        <p:nvSpPr>
          <p:cNvPr id="5" name="直角三角形 4"/>
          <p:cNvSpPr/>
          <p:nvPr/>
        </p:nvSpPr>
        <p:spPr>
          <a:xfrm rot="14439529" flipH="1">
            <a:off x="3101749" y="1556245"/>
            <a:ext cx="5983900" cy="10617241"/>
          </a:xfrm>
          <a:prstGeom prst="rtTriangle">
            <a:avLst/>
          </a:prstGeom>
          <a:solidFill>
            <a:srgbClr val="8DC1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0" y="3425871"/>
            <a:ext cx="12192000" cy="3432133"/>
          </a:xfrm>
          <a:prstGeom prst="triangle">
            <a:avLst/>
          </a:prstGeom>
          <a:solidFill>
            <a:srgbClr val="008000">
              <a:alpha val="67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直角三角形 2"/>
          <p:cNvSpPr/>
          <p:nvPr/>
        </p:nvSpPr>
        <p:spPr>
          <a:xfrm rot="16200000">
            <a:off x="6380643" y="1046643"/>
            <a:ext cx="6858000" cy="4764717"/>
          </a:xfrm>
          <a:prstGeom prst="rtTriangle">
            <a:avLst/>
          </a:prstGeom>
          <a:solidFill>
            <a:srgbClr val="5AC12D">
              <a:alpha val="4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直角三角形 1"/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rgbClr val="63A82E">
              <a:alpha val="5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41"/>
          <p:cNvSpPr txBox="1">
            <a:spLocks/>
          </p:cNvSpPr>
          <p:nvPr/>
        </p:nvSpPr>
        <p:spPr>
          <a:xfrm>
            <a:off x="3117149" y="5155428"/>
            <a:ext cx="9074851" cy="928688"/>
          </a:xfrm>
          <a:prstGeom prst="rect">
            <a:avLst/>
          </a:prstGeom>
        </p:spPr>
        <p:txBody>
          <a:bodyPr vert="horz" lIns="91434" tIns="45718" rIns="91434" bIns="45718" rtlCol="0" anchor="ctr">
            <a:noAutofit/>
          </a:bodyPr>
          <a:lstStyle>
            <a:lvl1pPr algn="l" defTabSz="9143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r"/>
            <a:r>
              <a:rPr lang="zh-CN" altLang="en-US" sz="9600" b="1" dirty="0" smtClean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rPr>
              <a:t>产品及服务</a:t>
            </a:r>
            <a:r>
              <a:rPr lang="zh-CN" altLang="en-US" sz="9600" b="1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rPr>
              <a:t>介绍</a:t>
            </a:r>
          </a:p>
        </p:txBody>
      </p:sp>
    </p:spTree>
    <p:extLst>
      <p:ext uri="{BB962C8B-B14F-4D97-AF65-F5344CB8AC3E}">
        <p14:creationId xmlns:p14="http://schemas.microsoft.com/office/powerpoint/2010/main" xmlns="" val="318566070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3141133" y="2438400"/>
            <a:ext cx="3657600" cy="2743200"/>
          </a:xfrm>
          <a:prstGeom prst="ellipse">
            <a:avLst/>
          </a:prstGeom>
          <a:solidFill>
            <a:srgbClr val="FFFFFF">
              <a:alpha val="78000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80808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7171" name="Oval 3"/>
          <p:cNvSpPr>
            <a:spLocks noChangeArrowheads="1"/>
          </p:cNvSpPr>
          <p:nvPr/>
        </p:nvSpPr>
        <p:spPr bwMode="auto">
          <a:xfrm>
            <a:off x="4665133" y="2952750"/>
            <a:ext cx="2159000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80808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3886200" y="3781430"/>
            <a:ext cx="1794933" cy="28575"/>
          </a:xfrm>
          <a:prstGeom prst="line">
            <a:avLst/>
          </a:prstGeom>
          <a:noFill/>
          <a:ln w="127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80808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4766733" y="2590800"/>
            <a:ext cx="1219200" cy="914400"/>
          </a:xfrm>
          <a:prstGeom prst="line">
            <a:avLst/>
          </a:prstGeom>
          <a:noFill/>
          <a:ln w="127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80808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 flipH="1">
            <a:off x="4893733" y="4114800"/>
            <a:ext cx="1092200" cy="1409700"/>
          </a:xfrm>
          <a:prstGeom prst="line">
            <a:avLst/>
          </a:prstGeom>
          <a:noFill/>
          <a:ln w="127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80808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6705600" y="4114800"/>
            <a:ext cx="304800" cy="152400"/>
          </a:xfrm>
          <a:prstGeom prst="line">
            <a:avLst/>
          </a:prstGeom>
          <a:noFill/>
          <a:ln w="127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80808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 flipV="1">
            <a:off x="6493933" y="2743200"/>
            <a:ext cx="711200" cy="838200"/>
          </a:xfrm>
          <a:prstGeom prst="line">
            <a:avLst/>
          </a:prstGeom>
          <a:noFill/>
          <a:ln w="127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80808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7177" name="Oval 9"/>
          <p:cNvSpPr>
            <a:spLocks noChangeArrowheads="1"/>
          </p:cNvSpPr>
          <p:nvPr/>
        </p:nvSpPr>
        <p:spPr bwMode="auto">
          <a:xfrm>
            <a:off x="5516033" y="3343275"/>
            <a:ext cx="1193800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80808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138023" y="207034"/>
            <a:ext cx="11875698" cy="975410"/>
          </a:xfrm>
          <a:ln/>
        </p:spPr>
        <p:txBody>
          <a:bodyPr>
            <a:normAutofit/>
          </a:bodyPr>
          <a:lstStyle/>
          <a:p>
            <a:r>
              <a:rPr lang="zh-CN" altLang="en-US" sz="4400" b="1" i="0" dirty="0">
                <a:latin typeface="Hiragino Sans GB W3" charset="0"/>
                <a:ea typeface="宋体" pitchFamily="2" charset="-122"/>
                <a:sym typeface="Hiragino Sans GB W3" charset="0"/>
              </a:rPr>
              <a:t>乐</a:t>
            </a:r>
            <a:r>
              <a:rPr lang="zh-CN" altLang="en-US" sz="4400" b="1" i="0" dirty="0" smtClean="0">
                <a:latin typeface="Hiragino Sans GB W3" charset="0"/>
                <a:ea typeface="宋体" pitchFamily="2" charset="-122"/>
                <a:sym typeface="Hiragino Sans GB W3" charset="0"/>
              </a:rPr>
              <a:t>现云课堂配套</a:t>
            </a:r>
            <a:r>
              <a:rPr lang="zh-CN" altLang="en-US" sz="4400" b="1" i="0" dirty="0">
                <a:latin typeface="Hiragino Sans GB W3" charset="0"/>
                <a:ea typeface="宋体" pitchFamily="2" charset="-122"/>
                <a:sym typeface="Hiragino Sans GB W3" charset="0"/>
              </a:rPr>
              <a:t>产品（智能</a:t>
            </a:r>
            <a:r>
              <a:rPr lang="zh-CN" altLang="en-US" sz="4400" b="1" i="0" dirty="0" smtClean="0">
                <a:latin typeface="Hiragino Sans GB W3" charset="0"/>
                <a:ea typeface="宋体" pitchFamily="2" charset="-122"/>
                <a:sym typeface="Hiragino Sans GB W3" charset="0"/>
              </a:rPr>
              <a:t>硬件</a:t>
            </a:r>
            <a:r>
              <a:rPr lang="en-US" altLang="zh-CN" sz="4400" b="1" i="0" dirty="0" smtClean="0">
                <a:latin typeface="Hiragino Sans GB W3" charset="0"/>
                <a:ea typeface="宋体" pitchFamily="2" charset="-122"/>
                <a:sym typeface="Hiragino Sans GB W3" charset="0"/>
              </a:rPr>
              <a:t>+web</a:t>
            </a:r>
            <a:r>
              <a:rPr lang="zh-CN" altLang="en-US" sz="4400" b="1" i="0" dirty="0" smtClean="0">
                <a:latin typeface="Hiragino Sans GB W3" charset="0"/>
                <a:ea typeface="宋体" pitchFamily="2" charset="-122"/>
                <a:sym typeface="Hiragino Sans GB W3" charset="0"/>
              </a:rPr>
              <a:t>管理</a:t>
            </a:r>
            <a:r>
              <a:rPr lang="en-US" altLang="zh-CN" sz="4400" b="1" i="0" dirty="0" smtClean="0">
                <a:latin typeface="Hiragino Sans GB W3" charset="0"/>
                <a:ea typeface="宋体" pitchFamily="2" charset="-122"/>
                <a:sym typeface="Hiragino Sans GB W3" charset="0"/>
              </a:rPr>
              <a:t>+APP</a:t>
            </a:r>
            <a:r>
              <a:rPr lang="zh-CN" altLang="en-US" sz="4400" b="1" i="0" dirty="0" smtClean="0">
                <a:latin typeface="Hiragino Sans GB W3" charset="0"/>
                <a:ea typeface="宋体" pitchFamily="2" charset="-122"/>
                <a:sym typeface="Hiragino Sans GB W3" charset="0"/>
              </a:rPr>
              <a:t>）</a:t>
            </a:r>
            <a:endParaRPr lang="zh-CN" altLang="en-US" sz="4400" b="1" i="0" dirty="0">
              <a:latin typeface="Hiragino Sans GB W3" charset="0"/>
              <a:ea typeface="宋体" pitchFamily="2" charset="-122"/>
              <a:sym typeface="Hiragino Sans GB W3" charset="0"/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479803" y="1600200"/>
            <a:ext cx="1595967" cy="1384300"/>
            <a:chOff x="0" y="0"/>
            <a:chExt cx="754" cy="872"/>
          </a:xfrm>
        </p:grpSpPr>
        <p:sp>
          <p:nvSpPr>
            <p:cNvPr id="7180" name="Oval 12"/>
            <p:cNvSpPr>
              <a:spLocks noChangeArrowheads="1"/>
            </p:cNvSpPr>
            <p:nvPr/>
          </p:nvSpPr>
          <p:spPr bwMode="auto">
            <a:xfrm>
              <a:off x="32" y="0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80808"/>
                </a:solidFill>
                <a:cs typeface="Arial" pitchFamily="34" charset="0"/>
                <a:sym typeface="Arial" pitchFamily="34" charset="0"/>
              </a:endParaRPr>
            </a:p>
          </p:txBody>
        </p:sp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0" y="23"/>
              <a:ext cx="734" cy="849"/>
              <a:chOff x="0" y="0"/>
              <a:chExt cx="1005" cy="1163"/>
            </a:xfrm>
          </p:grpSpPr>
          <p:pic>
            <p:nvPicPr>
              <p:cNvPr id="7182" name="Picture 14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4" y="0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183" name="Oval 15"/>
              <p:cNvSpPr>
                <a:spLocks noChangeArrowheads="1"/>
              </p:cNvSpPr>
              <p:nvPr/>
            </p:nvSpPr>
            <p:spPr bwMode="auto">
              <a:xfrm>
                <a:off x="74" y="0"/>
                <a:ext cx="931" cy="937"/>
              </a:xfrm>
              <a:prstGeom prst="ellipse">
                <a:avLst/>
              </a:prstGeom>
              <a:solidFill>
                <a:srgbClr val="A59A55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solidFill>
                    <a:srgbClr val="080808"/>
                  </a:solidFill>
                  <a:cs typeface="Arial" pitchFamily="34" charset="0"/>
                  <a:sym typeface="Arial" pitchFamily="34" charset="0"/>
                </a:endParaRPr>
              </a:p>
            </p:txBody>
          </p:sp>
          <p:pic>
            <p:nvPicPr>
              <p:cNvPr id="7184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4"/>
              <a:stretch>
                <a:fillRect/>
              </a:stretch>
            </p:blipFill>
            <p:spPr bwMode="auto">
              <a:xfrm>
                <a:off x="0" y="16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355" y="654"/>
                <a:ext cx="820" cy="198"/>
                <a:chOff x="0" y="0"/>
                <a:chExt cx="893" cy="246"/>
              </a:xfrm>
            </p:grpSpPr>
            <p:grpSp>
              <p:nvGrpSpPr>
                <p:cNvPr id="5" name="Group 18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3" cy="185"/>
                  <a:chOff x="0" y="0"/>
                  <a:chExt cx="1118" cy="279"/>
                </a:xfrm>
              </p:grpSpPr>
              <p:sp>
                <p:nvSpPr>
                  <p:cNvPr id="7187" name="AutoShape 19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188" name="AutoShape 20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189" name="AutoShape 21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190" name="AutoShape 22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  <p:grpSp>
              <p:nvGrpSpPr>
                <p:cNvPr id="6" name="Group 23"/>
                <p:cNvGrpSpPr>
                  <a:grpSpLocks/>
                </p:cNvGrpSpPr>
                <p:nvPr/>
              </p:nvGrpSpPr>
              <p:grpSpPr bwMode="auto">
                <a:xfrm rot="1353540">
                  <a:off x="150" y="60"/>
                  <a:ext cx="743" cy="186"/>
                  <a:chOff x="0" y="0"/>
                  <a:chExt cx="1118" cy="279"/>
                </a:xfrm>
              </p:grpSpPr>
              <p:sp>
                <p:nvSpPr>
                  <p:cNvPr id="7192" name="AutoShape 24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193" name="AutoShape 25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194" name="AutoShape 26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195" name="AutoShape 27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</p:grpSp>
        </p:grpSp>
        <p:grpSp>
          <p:nvGrpSpPr>
            <p:cNvPr id="7" name="Group 28"/>
            <p:cNvGrpSpPr>
              <a:grpSpLocks/>
            </p:cNvGrpSpPr>
            <p:nvPr/>
          </p:nvGrpSpPr>
          <p:grpSpPr bwMode="auto">
            <a:xfrm rot="-3733502" flipH="1" flipV="1">
              <a:off x="326" y="494"/>
              <a:ext cx="527" cy="128"/>
              <a:chOff x="0" y="0"/>
              <a:chExt cx="893" cy="246"/>
            </a:xfrm>
          </p:grpSpPr>
          <p:grpSp>
            <p:nvGrpSpPr>
              <p:cNvPr id="8" name="Group 29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7198" name="AutoShape 30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199" name="AutoShape 31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00" name="AutoShape 32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01" name="AutoShape 33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  <p:grpSp>
            <p:nvGrpSpPr>
              <p:cNvPr id="9" name="Group 34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7203" name="AutoShape 35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04" name="AutoShape 36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05" name="AutoShape 37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06" name="AutoShape 38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</p:grpSp>
        <p:sp>
          <p:nvSpPr>
            <p:cNvPr id="7207" name="Rectangle 39"/>
            <p:cNvSpPr>
              <a:spLocks noChangeArrowheads="1"/>
            </p:cNvSpPr>
            <p:nvPr/>
          </p:nvSpPr>
          <p:spPr bwMode="auto">
            <a:xfrm>
              <a:off x="148" y="264"/>
              <a:ext cx="378" cy="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zh-CN" altLang="en-US" sz="1600">
                  <a:solidFill>
                    <a:srgbClr val="080808"/>
                  </a:solidFill>
                  <a:latin typeface="Hiragino Sans GB W3" charset="0"/>
                  <a:sym typeface="Hiragino Sans GB W3" charset="0"/>
                </a:rPr>
                <a:t>摄像头</a:t>
              </a:r>
            </a:p>
          </p:txBody>
        </p:sp>
      </p:grpSp>
      <p:grpSp>
        <p:nvGrpSpPr>
          <p:cNvPr id="10" name="Group 40"/>
          <p:cNvGrpSpPr>
            <a:grpSpLocks/>
          </p:cNvGrpSpPr>
          <p:nvPr/>
        </p:nvGrpSpPr>
        <p:grpSpPr bwMode="auto">
          <a:xfrm>
            <a:off x="2410926" y="3014453"/>
            <a:ext cx="1591733" cy="1384300"/>
            <a:chOff x="-30" y="0"/>
            <a:chExt cx="752" cy="872"/>
          </a:xfrm>
        </p:grpSpPr>
        <p:sp>
          <p:nvSpPr>
            <p:cNvPr id="7209" name="Oval 41"/>
            <p:cNvSpPr>
              <a:spLocks noChangeArrowheads="1"/>
            </p:cNvSpPr>
            <p:nvPr/>
          </p:nvSpPr>
          <p:spPr bwMode="auto">
            <a:xfrm>
              <a:off x="-30" y="0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80808"/>
                </a:solidFill>
                <a:cs typeface="Arial" pitchFamily="34" charset="0"/>
                <a:sym typeface="Arial" pitchFamily="34" charset="0"/>
              </a:endParaRPr>
            </a:p>
          </p:txBody>
        </p:sp>
        <p:grpSp>
          <p:nvGrpSpPr>
            <p:cNvPr id="11" name="Group 42"/>
            <p:cNvGrpSpPr>
              <a:grpSpLocks/>
            </p:cNvGrpSpPr>
            <p:nvPr/>
          </p:nvGrpSpPr>
          <p:grpSpPr bwMode="auto">
            <a:xfrm>
              <a:off x="21" y="23"/>
              <a:ext cx="701" cy="849"/>
              <a:chOff x="0" y="0"/>
              <a:chExt cx="959" cy="1163"/>
            </a:xfrm>
          </p:grpSpPr>
          <p:pic>
            <p:nvPicPr>
              <p:cNvPr id="7211" name="Picture 43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212" name="Oval 44"/>
              <p:cNvSpPr>
                <a:spLocks noChangeArrowheads="1"/>
              </p:cNvSpPr>
              <p:nvPr/>
            </p:nvSpPr>
            <p:spPr bwMode="auto">
              <a:xfrm>
                <a:off x="1" y="0"/>
                <a:ext cx="931" cy="937"/>
              </a:xfrm>
              <a:prstGeom prst="ellipse">
                <a:avLst/>
              </a:prstGeom>
              <a:solidFill>
                <a:srgbClr val="8F038F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solidFill>
                    <a:srgbClr val="080808"/>
                  </a:solidFill>
                  <a:cs typeface="Arial" pitchFamily="34" charset="0"/>
                  <a:sym typeface="Arial" pitchFamily="34" charset="0"/>
                </a:endParaRPr>
              </a:p>
            </p:txBody>
          </p:sp>
          <p:pic>
            <p:nvPicPr>
              <p:cNvPr id="7213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4"/>
              <a:stretch>
                <a:fillRect/>
              </a:stretch>
            </p:blipFill>
            <p:spPr bwMode="auto">
              <a:xfrm>
                <a:off x="277" y="193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2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281" y="654"/>
                <a:ext cx="820" cy="198"/>
                <a:chOff x="0" y="0"/>
                <a:chExt cx="893" cy="246"/>
              </a:xfrm>
            </p:grpSpPr>
            <p:grpSp>
              <p:nvGrpSpPr>
                <p:cNvPr id="13" name="Group 47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3" cy="185"/>
                  <a:chOff x="0" y="0"/>
                  <a:chExt cx="1118" cy="279"/>
                </a:xfrm>
              </p:grpSpPr>
              <p:sp>
                <p:nvSpPr>
                  <p:cNvPr id="7216" name="AutoShape 48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17" name="AutoShape 49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18" name="AutoShape 50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19" name="AutoShape 51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  <p:grpSp>
              <p:nvGrpSpPr>
                <p:cNvPr id="14" name="Group 52"/>
                <p:cNvGrpSpPr>
                  <a:grpSpLocks/>
                </p:cNvGrpSpPr>
                <p:nvPr/>
              </p:nvGrpSpPr>
              <p:grpSpPr bwMode="auto">
                <a:xfrm rot="1353540">
                  <a:off x="150" y="60"/>
                  <a:ext cx="743" cy="186"/>
                  <a:chOff x="0" y="0"/>
                  <a:chExt cx="1118" cy="279"/>
                </a:xfrm>
              </p:grpSpPr>
              <p:sp>
                <p:nvSpPr>
                  <p:cNvPr id="7221" name="AutoShape 53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22" name="AutoShape 54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23" name="AutoShape 55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24" name="AutoShape 56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</p:grpSp>
        </p:grpSp>
        <p:grpSp>
          <p:nvGrpSpPr>
            <p:cNvPr id="15" name="Group 57"/>
            <p:cNvGrpSpPr>
              <a:grpSpLocks/>
            </p:cNvGrpSpPr>
            <p:nvPr/>
          </p:nvGrpSpPr>
          <p:grpSpPr bwMode="auto">
            <a:xfrm rot="-3733502" flipH="1" flipV="1">
              <a:off x="294" y="494"/>
              <a:ext cx="527" cy="128"/>
              <a:chOff x="0" y="0"/>
              <a:chExt cx="893" cy="246"/>
            </a:xfrm>
          </p:grpSpPr>
          <p:grpSp>
            <p:nvGrpSpPr>
              <p:cNvPr id="16" name="Group 58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7227" name="AutoShape 59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28" name="AutoShape 60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29" name="AutoShape 61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30" name="AutoShape 62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  <p:grpSp>
            <p:nvGrpSpPr>
              <p:cNvPr id="17" name="Group 63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7232" name="AutoShape 64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33" name="AutoShape 65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34" name="AutoShape 66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35" name="AutoShape 67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</p:grpSp>
        <p:sp>
          <p:nvSpPr>
            <p:cNvPr id="7236" name="Rectangle 68"/>
            <p:cNvSpPr>
              <a:spLocks noChangeArrowheads="1"/>
            </p:cNvSpPr>
            <p:nvPr/>
          </p:nvSpPr>
          <p:spPr bwMode="auto">
            <a:xfrm>
              <a:off x="17" y="264"/>
              <a:ext cx="672" cy="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600" dirty="0" smtClean="0">
                  <a:solidFill>
                    <a:srgbClr val="080808"/>
                  </a:solidFill>
                  <a:latin typeface="Hiragino Sans GB W3" charset="0"/>
                  <a:ea typeface="Hiragino Sans GB W3" charset="0"/>
                  <a:cs typeface="Hiragino Sans GB W3" charset="0"/>
                  <a:sym typeface="Hiragino Sans GB W3" charset="0"/>
                </a:rPr>
                <a:t>Web</a:t>
              </a:r>
              <a:r>
                <a:rPr lang="zh-CN" altLang="en-US" sz="1600" dirty="0" smtClean="0">
                  <a:solidFill>
                    <a:srgbClr val="080808"/>
                  </a:solidFill>
                  <a:latin typeface="Hiragino Sans GB W3" charset="0"/>
                  <a:ea typeface="Hiragino Sans GB W3" charset="0"/>
                  <a:cs typeface="Hiragino Sans GB W3" charset="0"/>
                  <a:sym typeface="Hiragino Sans GB W3" charset="0"/>
                </a:rPr>
                <a:t>管理后台</a:t>
              </a:r>
              <a:endParaRPr lang="en-US" sz="1600" dirty="0">
                <a:solidFill>
                  <a:srgbClr val="080808"/>
                </a:solidFill>
                <a:latin typeface="Hiragino Sans GB W3" charset="0"/>
                <a:ea typeface="Hiragino Sans GB W3" charset="0"/>
                <a:cs typeface="Hiragino Sans GB W3" charset="0"/>
                <a:sym typeface="Hiragino Sans GB W3" charset="0"/>
              </a:endParaRPr>
            </a:p>
          </p:txBody>
        </p:sp>
      </p:grpSp>
      <p:grpSp>
        <p:nvGrpSpPr>
          <p:cNvPr id="18" name="Group 69"/>
          <p:cNvGrpSpPr>
            <a:grpSpLocks/>
          </p:cNvGrpSpPr>
          <p:nvPr/>
        </p:nvGrpSpPr>
        <p:grpSpPr bwMode="auto">
          <a:xfrm>
            <a:off x="3712637" y="5345113"/>
            <a:ext cx="1528233" cy="1384300"/>
            <a:chOff x="0" y="0"/>
            <a:chExt cx="722" cy="872"/>
          </a:xfrm>
        </p:grpSpPr>
        <p:sp>
          <p:nvSpPr>
            <p:cNvPr id="7238" name="Oval 70"/>
            <p:cNvSpPr>
              <a:spLocks noChangeArrowheads="1"/>
            </p:cNvSpPr>
            <p:nvPr/>
          </p:nvSpPr>
          <p:spPr bwMode="auto">
            <a:xfrm>
              <a:off x="0" y="0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80808"/>
                </a:solidFill>
                <a:cs typeface="Arial" pitchFamily="34" charset="0"/>
                <a:sym typeface="Arial" pitchFamily="34" charset="0"/>
              </a:endParaRPr>
            </a:p>
          </p:txBody>
        </p:sp>
        <p:grpSp>
          <p:nvGrpSpPr>
            <p:cNvPr id="19" name="Group 71"/>
            <p:cNvGrpSpPr>
              <a:grpSpLocks/>
            </p:cNvGrpSpPr>
            <p:nvPr/>
          </p:nvGrpSpPr>
          <p:grpSpPr bwMode="auto">
            <a:xfrm>
              <a:off x="22" y="23"/>
              <a:ext cx="680" cy="849"/>
              <a:chOff x="0" y="0"/>
              <a:chExt cx="931" cy="1163"/>
            </a:xfrm>
          </p:grpSpPr>
          <p:pic>
            <p:nvPicPr>
              <p:cNvPr id="7240" name="Picture 72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241" name="Oval 7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1" cy="937"/>
              </a:xfrm>
              <a:prstGeom prst="ellipse">
                <a:avLst/>
              </a:prstGeom>
              <a:solidFill>
                <a:srgbClr val="4AB1E4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solidFill>
                    <a:srgbClr val="080808"/>
                  </a:solidFill>
                  <a:cs typeface="Arial" pitchFamily="34" charset="0"/>
                  <a:sym typeface="Arial" pitchFamily="34" charset="0"/>
                </a:endParaRPr>
              </a:p>
            </p:txBody>
          </p:sp>
          <p:pic>
            <p:nvPicPr>
              <p:cNvPr id="7242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4"/>
              <a:stretch>
                <a:fillRect/>
              </a:stretch>
            </p:blipFill>
            <p:spPr bwMode="auto">
              <a:xfrm>
                <a:off x="9" y="39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281" y="654"/>
                <a:ext cx="820" cy="198"/>
                <a:chOff x="0" y="0"/>
                <a:chExt cx="893" cy="246"/>
              </a:xfrm>
            </p:grpSpPr>
            <p:grpSp>
              <p:nvGrpSpPr>
                <p:cNvPr id="21" name="Group 7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3" cy="185"/>
                  <a:chOff x="0" y="0"/>
                  <a:chExt cx="1118" cy="279"/>
                </a:xfrm>
              </p:grpSpPr>
              <p:sp>
                <p:nvSpPr>
                  <p:cNvPr id="7245" name="AutoShape 77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46" name="AutoShape 78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47" name="AutoShape 79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48" name="AutoShape 80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  <p:grpSp>
              <p:nvGrpSpPr>
                <p:cNvPr id="22" name="Group 81"/>
                <p:cNvGrpSpPr>
                  <a:grpSpLocks/>
                </p:cNvGrpSpPr>
                <p:nvPr/>
              </p:nvGrpSpPr>
              <p:grpSpPr bwMode="auto">
                <a:xfrm rot="1353540">
                  <a:off x="150" y="60"/>
                  <a:ext cx="743" cy="186"/>
                  <a:chOff x="0" y="0"/>
                  <a:chExt cx="1118" cy="279"/>
                </a:xfrm>
              </p:grpSpPr>
              <p:sp>
                <p:nvSpPr>
                  <p:cNvPr id="7250" name="AutoShape 82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51" name="AutoShape 83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52" name="AutoShape 84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53" name="AutoShape 85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</p:grpSp>
        </p:grpSp>
        <p:grpSp>
          <p:nvGrpSpPr>
            <p:cNvPr id="23" name="Group 86"/>
            <p:cNvGrpSpPr>
              <a:grpSpLocks/>
            </p:cNvGrpSpPr>
            <p:nvPr/>
          </p:nvGrpSpPr>
          <p:grpSpPr bwMode="auto">
            <a:xfrm rot="-3733502" flipH="1" flipV="1">
              <a:off x="294" y="494"/>
              <a:ext cx="527" cy="128"/>
              <a:chOff x="0" y="0"/>
              <a:chExt cx="893" cy="246"/>
            </a:xfrm>
          </p:grpSpPr>
          <p:grpSp>
            <p:nvGrpSpPr>
              <p:cNvPr id="24" name="Group 87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7256" name="AutoShape 88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57" name="AutoShape 89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58" name="AutoShape 90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59" name="AutoShape 91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  <p:grpSp>
            <p:nvGrpSpPr>
              <p:cNvPr id="25" name="Group 92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7261" name="AutoShape 93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62" name="AutoShape 94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63" name="AutoShape 95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64" name="AutoShape 96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</p:grpSp>
        <p:sp>
          <p:nvSpPr>
            <p:cNvPr id="7265" name="Rectangle 97"/>
            <p:cNvSpPr>
              <a:spLocks noChangeArrowheads="1"/>
            </p:cNvSpPr>
            <p:nvPr/>
          </p:nvSpPr>
          <p:spPr bwMode="auto">
            <a:xfrm>
              <a:off x="43" y="264"/>
              <a:ext cx="572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080808"/>
                  </a:solidFill>
                  <a:latin typeface="Hiragino Sans GB W3" charset="0"/>
                  <a:sym typeface="Hiragino Sans GB W3" charset="0"/>
                </a:rPr>
                <a:t>公有</a:t>
              </a:r>
              <a:r>
                <a:rPr lang="zh-CN" altLang="en-US" sz="1600" dirty="0" smtClean="0">
                  <a:solidFill>
                    <a:srgbClr val="080808"/>
                  </a:solidFill>
                  <a:latin typeface="Hiragino Sans GB W3" charset="0"/>
                  <a:sym typeface="Hiragino Sans GB W3" charset="0"/>
                </a:rPr>
                <a:t>云存储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6" name="Group 98"/>
          <p:cNvGrpSpPr>
            <a:grpSpLocks/>
          </p:cNvGrpSpPr>
          <p:nvPr/>
        </p:nvGrpSpPr>
        <p:grpSpPr bwMode="auto">
          <a:xfrm>
            <a:off x="6900337" y="4048125"/>
            <a:ext cx="1528233" cy="1384300"/>
            <a:chOff x="0" y="0"/>
            <a:chExt cx="722" cy="872"/>
          </a:xfrm>
        </p:grpSpPr>
        <p:sp>
          <p:nvSpPr>
            <p:cNvPr id="7267" name="Oval 99"/>
            <p:cNvSpPr>
              <a:spLocks noChangeArrowheads="1"/>
            </p:cNvSpPr>
            <p:nvPr/>
          </p:nvSpPr>
          <p:spPr bwMode="auto">
            <a:xfrm>
              <a:off x="0" y="0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80808"/>
                </a:solidFill>
                <a:cs typeface="Arial" pitchFamily="34" charset="0"/>
                <a:sym typeface="Arial" pitchFamily="34" charset="0"/>
              </a:endParaRPr>
            </a:p>
          </p:txBody>
        </p:sp>
        <p:grpSp>
          <p:nvGrpSpPr>
            <p:cNvPr id="27" name="Group 100"/>
            <p:cNvGrpSpPr>
              <a:grpSpLocks/>
            </p:cNvGrpSpPr>
            <p:nvPr/>
          </p:nvGrpSpPr>
          <p:grpSpPr bwMode="auto">
            <a:xfrm>
              <a:off x="22" y="23"/>
              <a:ext cx="680" cy="849"/>
              <a:chOff x="0" y="0"/>
              <a:chExt cx="931" cy="1163"/>
            </a:xfrm>
          </p:grpSpPr>
          <p:pic>
            <p:nvPicPr>
              <p:cNvPr id="7269" name="Picture 101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270" name="Oval 10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1" cy="937"/>
              </a:xfrm>
              <a:prstGeom prst="ellipse">
                <a:avLst/>
              </a:prstGeom>
              <a:solidFill>
                <a:srgbClr val="DDDDDD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solidFill>
                    <a:srgbClr val="080808"/>
                  </a:solidFill>
                  <a:cs typeface="Arial" pitchFamily="34" charset="0"/>
                  <a:sym typeface="Arial" pitchFamily="34" charset="0"/>
                </a:endParaRPr>
              </a:p>
            </p:txBody>
          </p:sp>
          <p:pic>
            <p:nvPicPr>
              <p:cNvPr id="7271" name="Picture 103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4"/>
              <a:stretch>
                <a:fillRect/>
              </a:stretch>
            </p:blipFill>
            <p:spPr bwMode="auto">
              <a:xfrm>
                <a:off x="9" y="39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8" name="Group 104"/>
              <p:cNvGrpSpPr>
                <a:grpSpLocks/>
              </p:cNvGrpSpPr>
              <p:nvPr/>
            </p:nvGrpSpPr>
            <p:grpSpPr bwMode="auto">
              <a:xfrm rot="-3733502" flipH="1" flipV="1">
                <a:off x="281" y="654"/>
                <a:ext cx="820" cy="198"/>
                <a:chOff x="0" y="0"/>
                <a:chExt cx="893" cy="246"/>
              </a:xfrm>
            </p:grpSpPr>
            <p:grpSp>
              <p:nvGrpSpPr>
                <p:cNvPr id="29" name="Group 105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3" cy="185"/>
                  <a:chOff x="0" y="0"/>
                  <a:chExt cx="1118" cy="279"/>
                </a:xfrm>
              </p:grpSpPr>
              <p:sp>
                <p:nvSpPr>
                  <p:cNvPr id="7274" name="AutoShape 106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75" name="AutoShape 107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76" name="AutoShape 108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77" name="AutoShape 109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  <p:grpSp>
              <p:nvGrpSpPr>
                <p:cNvPr id="30" name="Group 110"/>
                <p:cNvGrpSpPr>
                  <a:grpSpLocks/>
                </p:cNvGrpSpPr>
                <p:nvPr/>
              </p:nvGrpSpPr>
              <p:grpSpPr bwMode="auto">
                <a:xfrm rot="1353540">
                  <a:off x="150" y="60"/>
                  <a:ext cx="743" cy="186"/>
                  <a:chOff x="0" y="0"/>
                  <a:chExt cx="1118" cy="279"/>
                </a:xfrm>
              </p:grpSpPr>
              <p:sp>
                <p:nvSpPr>
                  <p:cNvPr id="7279" name="AutoShape 111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80" name="AutoShape 112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81" name="AutoShape 113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282" name="AutoShape 114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</p:grpSp>
        </p:grpSp>
        <p:grpSp>
          <p:nvGrpSpPr>
            <p:cNvPr id="31" name="Group 115"/>
            <p:cNvGrpSpPr>
              <a:grpSpLocks/>
            </p:cNvGrpSpPr>
            <p:nvPr/>
          </p:nvGrpSpPr>
          <p:grpSpPr bwMode="auto">
            <a:xfrm rot="-3733502" flipH="1" flipV="1">
              <a:off x="294" y="494"/>
              <a:ext cx="527" cy="128"/>
              <a:chOff x="0" y="0"/>
              <a:chExt cx="893" cy="246"/>
            </a:xfrm>
          </p:grpSpPr>
          <p:grpSp>
            <p:nvGrpSpPr>
              <p:cNvPr id="7168" name="Group 116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7285" name="AutoShape 117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86" name="AutoShape 118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87" name="AutoShape 119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88" name="AutoShape 120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  <p:grpSp>
            <p:nvGrpSpPr>
              <p:cNvPr id="7169" name="Group 121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7290" name="AutoShape 122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91" name="AutoShape 123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92" name="AutoShape 124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293" name="AutoShape 125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</p:grpSp>
        <p:sp>
          <p:nvSpPr>
            <p:cNvPr id="7294" name="Rectangle 126"/>
            <p:cNvSpPr>
              <a:spLocks noChangeArrowheads="1"/>
            </p:cNvSpPr>
            <p:nvPr/>
          </p:nvSpPr>
          <p:spPr bwMode="auto">
            <a:xfrm>
              <a:off x="37" y="179"/>
              <a:ext cx="637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080808"/>
                  </a:solidFill>
                  <a:latin typeface="Hiragino Sans GB W3" charset="0"/>
                  <a:sym typeface="Hiragino Sans GB W3" charset="0"/>
                </a:rPr>
                <a:t>智能路由器</a:t>
              </a:r>
              <a:endParaRPr lang="zh-CN" altLang="en-US" sz="1600" dirty="0">
                <a:solidFill>
                  <a:srgbClr val="080808"/>
                </a:solidFill>
                <a:cs typeface="Arial" pitchFamily="34" charset="0"/>
                <a:sym typeface="Arial" pitchFamily="34" charset="0"/>
              </a:endParaRPr>
            </a:p>
            <a:p>
              <a:pPr algn="ctr"/>
              <a:r>
                <a:rPr lang="en-US" altLang="zh-CN" sz="1600" dirty="0" smtClean="0">
                  <a:solidFill>
                    <a:srgbClr val="080808"/>
                  </a:solidFill>
                  <a:latin typeface="Hiragino Sans GB W3" charset="0"/>
                  <a:sym typeface="Hiragino Sans GB W3" charset="0"/>
                </a:rPr>
                <a:t>(</a:t>
              </a:r>
              <a:r>
                <a:rPr lang="zh-CN" altLang="en-US" sz="1600" dirty="0" smtClean="0">
                  <a:solidFill>
                    <a:srgbClr val="080808"/>
                  </a:solidFill>
                  <a:latin typeface="Hiragino Sans GB W3" charset="0"/>
                  <a:sym typeface="Hiragino Sans GB W3" charset="0"/>
                </a:rPr>
                <a:t>私有云</a:t>
              </a:r>
              <a:r>
                <a:rPr lang="zh-CN" altLang="en-US" sz="1600" dirty="0">
                  <a:solidFill>
                    <a:srgbClr val="080808"/>
                  </a:solidFill>
                  <a:latin typeface="Hiragino Sans GB W3" charset="0"/>
                  <a:sym typeface="Hiragino Sans GB W3" charset="0"/>
                </a:rPr>
                <a:t>存储</a:t>
              </a:r>
              <a:r>
                <a:rPr lang="en-US" altLang="zh-CN" sz="1600" dirty="0" smtClean="0">
                  <a:solidFill>
                    <a:srgbClr val="080808"/>
                  </a:solidFill>
                  <a:latin typeface="Hiragino Sans GB W3" charset="0"/>
                  <a:sym typeface="Hiragino Sans GB W3" charset="0"/>
                </a:rPr>
                <a:t>)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7179" name="Group 127"/>
          <p:cNvGrpSpPr>
            <a:grpSpLocks/>
          </p:cNvGrpSpPr>
          <p:nvPr/>
        </p:nvGrpSpPr>
        <p:grpSpPr bwMode="auto">
          <a:xfrm>
            <a:off x="6739082" y="1749192"/>
            <a:ext cx="1528232" cy="1384300"/>
            <a:chOff x="0" y="0"/>
            <a:chExt cx="722" cy="872"/>
          </a:xfrm>
        </p:grpSpPr>
        <p:sp>
          <p:nvSpPr>
            <p:cNvPr id="7296" name="Oval 128"/>
            <p:cNvSpPr>
              <a:spLocks noChangeArrowheads="1"/>
            </p:cNvSpPr>
            <p:nvPr/>
          </p:nvSpPr>
          <p:spPr bwMode="auto">
            <a:xfrm>
              <a:off x="0" y="0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80808"/>
                </a:solidFill>
                <a:cs typeface="Arial" pitchFamily="34" charset="0"/>
                <a:sym typeface="Arial" pitchFamily="34" charset="0"/>
              </a:endParaRPr>
            </a:p>
          </p:txBody>
        </p:sp>
        <p:grpSp>
          <p:nvGrpSpPr>
            <p:cNvPr id="7181" name="Group 129"/>
            <p:cNvGrpSpPr>
              <a:grpSpLocks/>
            </p:cNvGrpSpPr>
            <p:nvPr/>
          </p:nvGrpSpPr>
          <p:grpSpPr bwMode="auto">
            <a:xfrm>
              <a:off x="22" y="23"/>
              <a:ext cx="680" cy="849"/>
              <a:chOff x="0" y="0"/>
              <a:chExt cx="931" cy="1163"/>
            </a:xfrm>
          </p:grpSpPr>
          <p:pic>
            <p:nvPicPr>
              <p:cNvPr id="7298" name="Picture 130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299" name="Oval 1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1" cy="937"/>
              </a:xfrm>
              <a:prstGeom prst="ellipse">
                <a:avLst/>
              </a:prstGeom>
              <a:solidFill>
                <a:srgbClr val="5BBE4E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solidFill>
                    <a:srgbClr val="080808"/>
                  </a:solidFill>
                  <a:cs typeface="Arial" pitchFamily="34" charset="0"/>
                  <a:sym typeface="Arial" pitchFamily="34" charset="0"/>
                </a:endParaRPr>
              </a:p>
            </p:txBody>
          </p:sp>
          <p:pic>
            <p:nvPicPr>
              <p:cNvPr id="7300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4"/>
              <a:stretch>
                <a:fillRect/>
              </a:stretch>
            </p:blipFill>
            <p:spPr bwMode="auto">
              <a:xfrm>
                <a:off x="11" y="38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7185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281" y="654"/>
                <a:ext cx="820" cy="198"/>
                <a:chOff x="0" y="0"/>
                <a:chExt cx="893" cy="246"/>
              </a:xfrm>
            </p:grpSpPr>
            <p:grpSp>
              <p:nvGrpSpPr>
                <p:cNvPr id="7186" name="Group 134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3" cy="185"/>
                  <a:chOff x="0" y="0"/>
                  <a:chExt cx="1118" cy="279"/>
                </a:xfrm>
              </p:grpSpPr>
              <p:sp>
                <p:nvSpPr>
                  <p:cNvPr id="7303" name="AutoShape 135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304" name="AutoShape 136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305" name="AutoShape 137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306" name="AutoShape 138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  <p:grpSp>
              <p:nvGrpSpPr>
                <p:cNvPr id="7191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150" y="60"/>
                  <a:ext cx="743" cy="186"/>
                  <a:chOff x="0" y="0"/>
                  <a:chExt cx="1118" cy="279"/>
                </a:xfrm>
              </p:grpSpPr>
              <p:sp>
                <p:nvSpPr>
                  <p:cNvPr id="7308" name="AutoShape 140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309" name="AutoShape 141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310" name="AutoShape 142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7311" name="AutoShape 143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</p:grpSp>
        </p:grpSp>
        <p:grpSp>
          <p:nvGrpSpPr>
            <p:cNvPr id="7196" name="Group 144"/>
            <p:cNvGrpSpPr>
              <a:grpSpLocks/>
            </p:cNvGrpSpPr>
            <p:nvPr/>
          </p:nvGrpSpPr>
          <p:grpSpPr bwMode="auto">
            <a:xfrm rot="-3733502" flipH="1" flipV="1">
              <a:off x="294" y="494"/>
              <a:ext cx="527" cy="128"/>
              <a:chOff x="0" y="0"/>
              <a:chExt cx="893" cy="246"/>
            </a:xfrm>
          </p:grpSpPr>
          <p:grpSp>
            <p:nvGrpSpPr>
              <p:cNvPr id="7197" name="Group 145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7314" name="AutoShape 146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315" name="AutoShape 147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316" name="AutoShape 148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317" name="AutoShape 149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  <p:grpSp>
            <p:nvGrpSpPr>
              <p:cNvPr id="7202" name="Group 150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7319" name="AutoShape 151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320" name="AutoShape 152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321" name="AutoShape 153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322" name="AutoShape 154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</p:grpSp>
        <p:sp>
          <p:nvSpPr>
            <p:cNvPr id="7323" name="Rectangle 155"/>
            <p:cNvSpPr>
              <a:spLocks noChangeArrowheads="1"/>
            </p:cNvSpPr>
            <p:nvPr/>
          </p:nvSpPr>
          <p:spPr bwMode="auto">
            <a:xfrm>
              <a:off x="98" y="164"/>
              <a:ext cx="559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zh-CN" altLang="en-US" sz="1600" dirty="0" smtClean="0">
                  <a:solidFill>
                    <a:srgbClr val="080808"/>
                  </a:solidFill>
                  <a:latin typeface="Hiragino Sans GB W3" charset="0"/>
                  <a:sym typeface="Hiragino Sans GB W3" charset="0"/>
                </a:rPr>
                <a:t>高音质</a:t>
              </a:r>
              <a:endParaRPr lang="en-US" altLang="zh-CN" sz="1600" dirty="0" smtClean="0">
                <a:solidFill>
                  <a:srgbClr val="080808"/>
                </a:solidFill>
                <a:latin typeface="Hiragino Sans GB W3" charset="0"/>
                <a:sym typeface="Hiragino Sans GB W3" charset="0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1600" dirty="0">
                  <a:solidFill>
                    <a:srgbClr val="080808"/>
                  </a:solidFill>
                  <a:latin typeface="Hiragino Sans GB W3" charset="0"/>
                  <a:sym typeface="Hiragino Sans GB W3" charset="0"/>
                </a:rPr>
                <a:t>智能</a:t>
              </a:r>
              <a:r>
                <a:rPr lang="zh-CN" altLang="en-US" sz="1600" dirty="0" smtClean="0">
                  <a:solidFill>
                    <a:srgbClr val="080808"/>
                  </a:solidFill>
                  <a:latin typeface="Hiragino Sans GB W3" charset="0"/>
                  <a:sym typeface="Hiragino Sans GB W3" charset="0"/>
                </a:rPr>
                <a:t>麦克</a:t>
              </a:r>
              <a:endParaRPr lang="zh-CN" altLang="en-US" sz="1600" dirty="0">
                <a:solidFill>
                  <a:srgbClr val="080808"/>
                </a:solidFill>
                <a:latin typeface="Hiragino Sans GB W3" charset="0"/>
                <a:sym typeface="Hiragino Sans GB W3" charset="0"/>
              </a:endParaRPr>
            </a:p>
          </p:txBody>
        </p:sp>
      </p:grpSp>
      <p:grpSp>
        <p:nvGrpSpPr>
          <p:cNvPr id="7208" name="Group 156"/>
          <p:cNvGrpSpPr>
            <a:grpSpLocks/>
          </p:cNvGrpSpPr>
          <p:nvPr/>
        </p:nvGrpSpPr>
        <p:grpSpPr bwMode="auto">
          <a:xfrm rot="4976862" flipH="1">
            <a:off x="5869255" y="3378465"/>
            <a:ext cx="658813" cy="924984"/>
            <a:chOff x="0" y="0"/>
            <a:chExt cx="204" cy="196"/>
          </a:xfrm>
        </p:grpSpPr>
        <p:pic>
          <p:nvPicPr>
            <p:cNvPr id="7325" name="Picture 157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17" y="13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326" name="Oval 158"/>
            <p:cNvSpPr>
              <a:spLocks noChangeArrowheads="1"/>
            </p:cNvSpPr>
            <p:nvPr/>
          </p:nvSpPr>
          <p:spPr bwMode="auto">
            <a:xfrm flipH="1">
              <a:off x="18" y="13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656565"/>
                </a:gs>
                <a:gs pos="50000">
                  <a:srgbClr val="DDDDDD"/>
                </a:gs>
                <a:gs pos="100000">
                  <a:srgbClr val="6565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80808"/>
                </a:solidFill>
                <a:cs typeface="Arial" pitchFamily="34" charset="0"/>
                <a:sym typeface="Arial" pitchFamily="34" charset="0"/>
              </a:endParaRPr>
            </a:p>
          </p:txBody>
        </p:sp>
        <p:grpSp>
          <p:nvGrpSpPr>
            <p:cNvPr id="7210" name="Group 159"/>
            <p:cNvGrpSpPr>
              <a:grpSpLocks/>
            </p:cNvGrpSpPr>
            <p:nvPr/>
          </p:nvGrpSpPr>
          <p:grpSpPr bwMode="auto">
            <a:xfrm rot="1297425" flipV="1">
              <a:off x="27" y="147"/>
              <a:ext cx="151" cy="37"/>
              <a:chOff x="0" y="0"/>
              <a:chExt cx="893" cy="246"/>
            </a:xfrm>
          </p:grpSpPr>
          <p:grpSp>
            <p:nvGrpSpPr>
              <p:cNvPr id="7214" name="Group 160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7329" name="AutoShape 161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330" name="AutoShape 162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331" name="AutoShape 163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332" name="AutoShape 164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  <p:grpSp>
            <p:nvGrpSpPr>
              <p:cNvPr id="7215" name="Group 165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7334" name="AutoShape 166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335" name="AutoShape 167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336" name="AutoShape 168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7337" name="AutoShape 169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</p:grpSp>
        <p:sp>
          <p:nvSpPr>
            <p:cNvPr id="7338" name="Arc 170"/>
            <p:cNvSpPr>
              <a:spLocks/>
            </p:cNvSpPr>
            <p:nvPr/>
          </p:nvSpPr>
          <p:spPr bwMode="auto">
            <a:xfrm rot="3847717">
              <a:off x="4" y="-4"/>
              <a:ext cx="196" cy="204"/>
            </a:xfrm>
            <a:custGeom>
              <a:avLst/>
              <a:gdLst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155"/>
                <a:gd name="T11" fmla="*/ 43200 w 43200"/>
                <a:gd name="T12" fmla="*/ 43155 h 431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155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mpd="sng">
              <a:solidFill>
                <a:srgbClr val="000000"/>
              </a:solidFill>
              <a:prstDash val="sysDot"/>
              <a:miter lim="800000"/>
              <a:headEnd/>
              <a:tailEnd type="triangle" w="sm" len="sm"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80808"/>
                </a:solidFill>
                <a:cs typeface="Arial" pitchFamily="34" charset="0"/>
                <a:sym typeface="Arial" pitchFamily="34" charset="0"/>
              </a:endParaRPr>
            </a:p>
          </p:txBody>
        </p:sp>
        <p:pic>
          <p:nvPicPr>
            <p:cNvPr id="7339" name="Picture 171" descr="light_shadow1"/>
            <p:cNvPicPr>
              <a:picLocks noChangeAspect="1" noChangeArrowheads="1"/>
            </p:cNvPicPr>
            <p:nvPr/>
          </p:nvPicPr>
          <p:blipFill>
            <a:blip r:embed="rId5"/>
            <a:srcRect t="23740"/>
            <a:stretch>
              <a:fillRect/>
            </a:stretch>
          </p:blipFill>
          <p:spPr bwMode="auto">
            <a:xfrm rot="2569845" flipH="1">
              <a:off x="71" y="28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340" name="AutoShape 172"/>
          <p:cNvSpPr>
            <a:spLocks/>
          </p:cNvSpPr>
          <p:nvPr/>
        </p:nvSpPr>
        <p:spPr bwMode="auto">
          <a:xfrm>
            <a:off x="9671052" y="1989138"/>
            <a:ext cx="2012949" cy="366712"/>
          </a:xfrm>
          <a:prstGeom prst="accentCallout2">
            <a:avLst>
              <a:gd name="adj1" fmla="val 31167"/>
              <a:gd name="adj2" fmla="val -5042"/>
              <a:gd name="adj3" fmla="val 31167"/>
              <a:gd name="adj4" fmla="val -38903"/>
              <a:gd name="adj5" fmla="val 99565"/>
              <a:gd name="adj6" fmla="val -73181"/>
            </a:avLst>
          </a:prstGeom>
          <a:noFill/>
          <a:ln w="9525" cmpd="sng">
            <a:solidFill>
              <a:schemeClr val="folHlink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400" dirty="0">
                <a:solidFill>
                  <a:srgbClr val="000000"/>
                </a:solidFill>
              </a:rPr>
              <a:t>2</a:t>
            </a:r>
            <a:r>
              <a:rPr lang="en-US" sz="1400" dirty="0" smtClean="0">
                <a:solidFill>
                  <a:srgbClr val="000000"/>
                </a:solidFill>
              </a:rPr>
              <a:t>.</a:t>
            </a:r>
            <a:r>
              <a:rPr lang="zh-CN" altLang="en-US" sz="1400" dirty="0" smtClean="0">
                <a:solidFill>
                  <a:srgbClr val="000000"/>
                </a:solidFill>
              </a:rPr>
              <a:t>课堂专用录制仪</a:t>
            </a:r>
            <a:endParaRPr lang="zh-CN" altLang="en-US" dirty="0"/>
          </a:p>
        </p:txBody>
      </p:sp>
      <p:sp>
        <p:nvSpPr>
          <p:cNvPr id="7342" name="AutoShape 174"/>
          <p:cNvSpPr>
            <a:spLocks/>
          </p:cNvSpPr>
          <p:nvPr/>
        </p:nvSpPr>
        <p:spPr bwMode="auto">
          <a:xfrm>
            <a:off x="821267" y="1597027"/>
            <a:ext cx="2226733" cy="434975"/>
          </a:xfrm>
          <a:prstGeom prst="accentCallout2">
            <a:avLst>
              <a:gd name="adj1" fmla="val 43792"/>
              <a:gd name="adj2" fmla="val 104778"/>
              <a:gd name="adj3" fmla="val 43792"/>
              <a:gd name="adj4" fmla="val 114843"/>
              <a:gd name="adj5" fmla="val 118250"/>
              <a:gd name="adj6" fmla="val 125000"/>
            </a:avLst>
          </a:prstGeom>
          <a:noFill/>
          <a:ln w="9525" cmpd="sng">
            <a:solidFill>
              <a:schemeClr val="tx2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400" dirty="0">
                <a:solidFill>
                  <a:srgbClr val="000000"/>
                </a:solidFill>
              </a:rPr>
              <a:t>1.</a:t>
            </a:r>
            <a:r>
              <a:rPr lang="zh-CN" altLang="en-US" sz="1400" dirty="0">
                <a:solidFill>
                  <a:srgbClr val="080808"/>
                </a:solidFill>
                <a:latin typeface="Hiragino Sans GB W3" charset="0"/>
                <a:sym typeface="Hiragino Sans GB W3" charset="0"/>
              </a:rPr>
              <a:t>高清云摄像头</a:t>
            </a:r>
          </a:p>
        </p:txBody>
      </p:sp>
      <p:sp>
        <p:nvSpPr>
          <p:cNvPr id="7343" name="AutoShape 175"/>
          <p:cNvSpPr>
            <a:spLocks/>
          </p:cNvSpPr>
          <p:nvPr/>
        </p:nvSpPr>
        <p:spPr bwMode="auto">
          <a:xfrm>
            <a:off x="461394" y="4289430"/>
            <a:ext cx="2017227" cy="434975"/>
          </a:xfrm>
          <a:prstGeom prst="accentCallout2">
            <a:avLst>
              <a:gd name="adj1" fmla="val 26278"/>
              <a:gd name="adj2" fmla="val 104778"/>
              <a:gd name="adj3" fmla="val 26278"/>
              <a:gd name="adj4" fmla="val 118926"/>
              <a:gd name="adj5" fmla="val -35769"/>
              <a:gd name="adj6" fmla="val 134463"/>
            </a:avLst>
          </a:prstGeom>
          <a:noFill/>
          <a:ln w="9525" cmpd="sng">
            <a:solidFill>
              <a:schemeClr val="accent2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r>
              <a:rPr lang="en-US" sz="1400" dirty="0">
                <a:solidFill>
                  <a:srgbClr val="000000"/>
                </a:solidFill>
              </a:rPr>
              <a:t>3</a:t>
            </a:r>
            <a:r>
              <a:rPr lang="en-US" sz="1400" dirty="0" smtClean="0">
                <a:solidFill>
                  <a:srgbClr val="000000"/>
                </a:solidFill>
              </a:rPr>
              <a:t>.</a:t>
            </a:r>
            <a:r>
              <a:rPr lang="zh-CN" altLang="en-US" sz="1400" dirty="0" smtClean="0">
                <a:solidFill>
                  <a:srgbClr val="000000"/>
                </a:solidFill>
              </a:rPr>
              <a:t>云课堂</a:t>
            </a:r>
            <a:r>
              <a:rPr lang="zh-CN" altLang="en-US" sz="1400" dirty="0" smtClean="0">
                <a:solidFill>
                  <a:srgbClr val="080808"/>
                </a:solidFill>
                <a:latin typeface="Hiragino Sans GB W3" charset="0"/>
                <a:sym typeface="Hiragino Sans GB W3" charset="0"/>
              </a:rPr>
              <a:t>运营后台</a:t>
            </a:r>
            <a:endParaRPr lang="zh-CN" altLang="en-US" sz="1400" dirty="0">
              <a:solidFill>
                <a:srgbClr val="080808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7344" name="AutoShape 176"/>
          <p:cNvSpPr>
            <a:spLocks/>
          </p:cNvSpPr>
          <p:nvPr/>
        </p:nvSpPr>
        <p:spPr bwMode="auto">
          <a:xfrm>
            <a:off x="461394" y="5410205"/>
            <a:ext cx="1957961" cy="392113"/>
          </a:xfrm>
          <a:prstGeom prst="accentCallout2">
            <a:avLst>
              <a:gd name="adj1" fmla="val 29144"/>
              <a:gd name="adj2" fmla="val 105042"/>
              <a:gd name="adj3" fmla="val 29144"/>
              <a:gd name="adj4" fmla="val 105042"/>
              <a:gd name="adj5" fmla="val 118236"/>
              <a:gd name="adj6" fmla="val 158370"/>
            </a:avLst>
          </a:prstGeom>
          <a:noFill/>
          <a:ln w="9525" cmpd="sng">
            <a:solidFill>
              <a:schemeClr val="accent1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1400" dirty="0">
                <a:solidFill>
                  <a:srgbClr val="000000"/>
                </a:solidFill>
              </a:rPr>
              <a:t>5.</a:t>
            </a:r>
            <a:r>
              <a:rPr lang="zh-CN" altLang="en-US" sz="1400" dirty="0">
                <a:solidFill>
                  <a:srgbClr val="080808"/>
                </a:solidFill>
                <a:latin typeface="Hiragino Sans GB W3" charset="0"/>
                <a:sym typeface="Hiragino Sans GB W3" charset="0"/>
              </a:rPr>
              <a:t>百度公有云服务</a:t>
            </a:r>
            <a:endParaRPr lang="en-US" sz="1400" dirty="0">
              <a:solidFill>
                <a:srgbClr val="080808"/>
              </a:solidFill>
              <a:latin typeface="Hiragino Sans GB W3" charset="0"/>
              <a:ea typeface="Hiragino Sans GB W3" charset="0"/>
              <a:cs typeface="Hiragino Sans GB W3" charset="0"/>
              <a:sym typeface="Hiragino Sans GB W3" charset="0"/>
            </a:endParaRPr>
          </a:p>
        </p:txBody>
      </p:sp>
      <p:sp>
        <p:nvSpPr>
          <p:cNvPr id="7345" name="Text Box 20"/>
          <p:cNvSpPr>
            <a:spLocks noChangeArrowheads="1"/>
          </p:cNvSpPr>
          <p:nvPr/>
        </p:nvSpPr>
        <p:spPr bwMode="auto">
          <a:xfrm>
            <a:off x="5854701" y="3598867"/>
            <a:ext cx="8212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b="1" dirty="0" smtClean="0">
                <a:solidFill>
                  <a:srgbClr val="2373AC"/>
                </a:solidFill>
              </a:rPr>
              <a:t>配套</a:t>
            </a:r>
            <a:endParaRPr lang="en-US" altLang="zh-CN" sz="1200" b="1" dirty="0" smtClean="0">
              <a:solidFill>
                <a:srgbClr val="2373AC"/>
              </a:solidFill>
            </a:endParaRPr>
          </a:p>
          <a:p>
            <a:r>
              <a:rPr lang="zh-CN" altLang="en-US" sz="1200" b="1" dirty="0" smtClean="0">
                <a:solidFill>
                  <a:srgbClr val="2373AC"/>
                </a:solidFill>
              </a:rPr>
              <a:t>产品</a:t>
            </a:r>
            <a:endParaRPr lang="en-US" sz="1200" b="1" dirty="0">
              <a:solidFill>
                <a:srgbClr val="2373AC"/>
              </a:solidFill>
            </a:endParaRPr>
          </a:p>
        </p:txBody>
      </p:sp>
      <p:grpSp>
        <p:nvGrpSpPr>
          <p:cNvPr id="208" name="Group 11"/>
          <p:cNvGrpSpPr>
            <a:grpSpLocks/>
          </p:cNvGrpSpPr>
          <p:nvPr/>
        </p:nvGrpSpPr>
        <p:grpSpPr bwMode="auto">
          <a:xfrm>
            <a:off x="3508559" y="1600200"/>
            <a:ext cx="1595967" cy="1384300"/>
            <a:chOff x="0" y="0"/>
            <a:chExt cx="754" cy="872"/>
          </a:xfrm>
        </p:grpSpPr>
        <p:sp>
          <p:nvSpPr>
            <p:cNvPr id="209" name="Oval 12"/>
            <p:cNvSpPr>
              <a:spLocks noChangeArrowheads="1"/>
            </p:cNvSpPr>
            <p:nvPr/>
          </p:nvSpPr>
          <p:spPr bwMode="auto">
            <a:xfrm>
              <a:off x="32" y="0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80808"/>
                </a:solidFill>
                <a:cs typeface="Arial" pitchFamily="34" charset="0"/>
                <a:sym typeface="Arial" pitchFamily="34" charset="0"/>
              </a:endParaRPr>
            </a:p>
          </p:txBody>
        </p:sp>
        <p:grpSp>
          <p:nvGrpSpPr>
            <p:cNvPr id="210" name="Group 13"/>
            <p:cNvGrpSpPr>
              <a:grpSpLocks/>
            </p:cNvGrpSpPr>
            <p:nvPr/>
          </p:nvGrpSpPr>
          <p:grpSpPr bwMode="auto">
            <a:xfrm>
              <a:off x="0" y="23"/>
              <a:ext cx="734" cy="849"/>
              <a:chOff x="0" y="0"/>
              <a:chExt cx="1005" cy="1162"/>
            </a:xfrm>
          </p:grpSpPr>
          <p:pic>
            <p:nvPicPr>
              <p:cNvPr id="223" name="Picture 14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4" y="0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4" name="Oval 15"/>
              <p:cNvSpPr>
                <a:spLocks noChangeArrowheads="1"/>
              </p:cNvSpPr>
              <p:nvPr/>
            </p:nvSpPr>
            <p:spPr bwMode="auto">
              <a:xfrm>
                <a:off x="74" y="0"/>
                <a:ext cx="931" cy="937"/>
              </a:xfrm>
              <a:prstGeom prst="ellipse">
                <a:avLst/>
              </a:prstGeom>
              <a:solidFill>
                <a:srgbClr val="A59A55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solidFill>
                    <a:srgbClr val="080808"/>
                  </a:solidFill>
                  <a:cs typeface="Arial" pitchFamily="34" charset="0"/>
                  <a:sym typeface="Arial" pitchFamily="34" charset="0"/>
                </a:endParaRPr>
              </a:p>
            </p:txBody>
          </p:sp>
          <p:pic>
            <p:nvPicPr>
              <p:cNvPr id="225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4"/>
              <a:stretch>
                <a:fillRect/>
              </a:stretch>
            </p:blipFill>
            <p:spPr bwMode="auto">
              <a:xfrm>
                <a:off x="0" y="16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26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357" y="653"/>
                <a:ext cx="820" cy="197"/>
                <a:chOff x="-3" y="0"/>
                <a:chExt cx="893" cy="245"/>
              </a:xfrm>
            </p:grpSpPr>
            <p:grpSp>
              <p:nvGrpSpPr>
                <p:cNvPr id="227" name="Group 18"/>
                <p:cNvGrpSpPr>
                  <a:grpSpLocks/>
                </p:cNvGrpSpPr>
                <p:nvPr/>
              </p:nvGrpSpPr>
              <p:grpSpPr bwMode="auto">
                <a:xfrm>
                  <a:off x="-3" y="0"/>
                  <a:ext cx="742" cy="186"/>
                  <a:chOff x="-4" y="0"/>
                  <a:chExt cx="1118" cy="279"/>
                </a:xfrm>
              </p:grpSpPr>
              <p:sp>
                <p:nvSpPr>
                  <p:cNvPr id="233" name="AutoShape 19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234" name="AutoShape 20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235" name="AutoShape 21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236" name="AutoShape 22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  <p:grpSp>
              <p:nvGrpSpPr>
                <p:cNvPr id="228" name="Group 23"/>
                <p:cNvGrpSpPr>
                  <a:grpSpLocks/>
                </p:cNvGrpSpPr>
                <p:nvPr/>
              </p:nvGrpSpPr>
              <p:grpSpPr bwMode="auto">
                <a:xfrm rot="1353540">
                  <a:off x="148" y="59"/>
                  <a:ext cx="742" cy="186"/>
                  <a:chOff x="-4" y="0"/>
                  <a:chExt cx="1118" cy="279"/>
                </a:xfrm>
              </p:grpSpPr>
              <p:sp>
                <p:nvSpPr>
                  <p:cNvPr id="229" name="AutoShape 24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230" name="AutoShape 25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231" name="AutoShape 26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  <p:sp>
                <p:nvSpPr>
                  <p:cNvPr id="232" name="AutoShape 27"/>
                  <p:cNvSpPr>
                    <a:spLocks noChangeArrowheads="1"/>
                  </p:cNvSpPr>
                  <p:nvPr/>
                </p:nvSpPr>
                <p:spPr bwMode="auto">
                  <a:xfrm rot="6906313">
                    <a:off x="592" y="-242"/>
                    <a:ext cx="227" cy="816"/>
                  </a:xfrm>
                  <a:prstGeom prst="moon">
                    <a:avLst>
                      <a:gd name="adj" fmla="val 49769"/>
                    </a:avLst>
                  </a:prstGeom>
                  <a:solidFill>
                    <a:srgbClr val="FFFFFF">
                      <a:alpha val="3000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zh-CN">
                      <a:solidFill>
                        <a:srgbClr val="080808"/>
                      </a:solidFill>
                      <a:cs typeface="Arial" pitchFamily="34" charset="0"/>
                      <a:sym typeface="Arial" pitchFamily="34" charset="0"/>
                    </a:endParaRPr>
                  </a:p>
                </p:txBody>
              </p:sp>
            </p:grpSp>
          </p:grpSp>
        </p:grpSp>
        <p:grpSp>
          <p:nvGrpSpPr>
            <p:cNvPr id="211" name="Group 28"/>
            <p:cNvGrpSpPr>
              <a:grpSpLocks/>
            </p:cNvGrpSpPr>
            <p:nvPr/>
          </p:nvGrpSpPr>
          <p:grpSpPr bwMode="auto">
            <a:xfrm rot="-3733502" flipH="1" flipV="1">
              <a:off x="325" y="491"/>
              <a:ext cx="527" cy="128"/>
              <a:chOff x="-3" y="0"/>
              <a:chExt cx="893" cy="245"/>
            </a:xfrm>
          </p:grpSpPr>
          <p:grpSp>
            <p:nvGrpSpPr>
              <p:cNvPr id="213" name="Group 29"/>
              <p:cNvGrpSpPr>
                <a:grpSpLocks/>
              </p:cNvGrpSpPr>
              <p:nvPr/>
            </p:nvGrpSpPr>
            <p:grpSpPr bwMode="auto">
              <a:xfrm>
                <a:off x="-3" y="0"/>
                <a:ext cx="742" cy="186"/>
                <a:chOff x="-4" y="0"/>
                <a:chExt cx="1118" cy="279"/>
              </a:xfrm>
            </p:grpSpPr>
            <p:sp>
              <p:nvSpPr>
                <p:cNvPr id="219" name="AutoShape 30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220" name="AutoShape 31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221" name="AutoShape 32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222" name="AutoShape 33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  <p:grpSp>
            <p:nvGrpSpPr>
              <p:cNvPr id="214" name="Group 34"/>
              <p:cNvGrpSpPr>
                <a:grpSpLocks/>
              </p:cNvGrpSpPr>
              <p:nvPr/>
            </p:nvGrpSpPr>
            <p:grpSpPr bwMode="auto">
              <a:xfrm rot="1353540">
                <a:off x="148" y="59"/>
                <a:ext cx="742" cy="186"/>
                <a:chOff x="-4" y="0"/>
                <a:chExt cx="1118" cy="279"/>
              </a:xfrm>
            </p:grpSpPr>
            <p:sp>
              <p:nvSpPr>
                <p:cNvPr id="215" name="AutoShape 35"/>
                <p:cNvSpPr>
                  <a:spLocks noChangeArrowheads="1"/>
                </p:cNvSpPr>
                <p:nvPr/>
              </p:nvSpPr>
              <p:spPr bwMode="auto">
                <a:xfrm rot="5263130">
                  <a:off x="290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216" name="AutoShape 36"/>
                <p:cNvSpPr>
                  <a:spLocks noChangeArrowheads="1"/>
                </p:cNvSpPr>
                <p:nvPr/>
              </p:nvSpPr>
              <p:spPr bwMode="auto">
                <a:xfrm rot="6078281">
                  <a:off x="426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217" name="AutoShape 37"/>
                <p:cNvSpPr>
                  <a:spLocks noChangeArrowheads="1"/>
                </p:cNvSpPr>
                <p:nvPr/>
              </p:nvSpPr>
              <p:spPr bwMode="auto">
                <a:xfrm rot="6373927">
                  <a:off x="502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218" name="AutoShape 38"/>
                <p:cNvSpPr>
                  <a:spLocks noChangeArrowheads="1"/>
                </p:cNvSpPr>
                <p:nvPr/>
              </p:nvSpPr>
              <p:spPr bwMode="auto">
                <a:xfrm rot="6906313">
                  <a:off x="592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FFFFFF">
                    <a:alpha val="3000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solidFill>
                      <a:srgbClr val="080808"/>
                    </a:solidFill>
                    <a:cs typeface="Arial" pitchFamily="34" charset="0"/>
                    <a:sym typeface="Arial" pitchFamily="34" charset="0"/>
                  </a:endParaRPr>
                </a:p>
              </p:txBody>
            </p:sp>
          </p:grpSp>
        </p:grpSp>
        <p:sp>
          <p:nvSpPr>
            <p:cNvPr id="212" name="Rectangle 39"/>
            <p:cNvSpPr>
              <a:spLocks noChangeArrowheads="1"/>
            </p:cNvSpPr>
            <p:nvPr/>
          </p:nvSpPr>
          <p:spPr bwMode="auto">
            <a:xfrm>
              <a:off x="124" y="264"/>
              <a:ext cx="475" cy="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zh-CN" altLang="en-US" sz="1600" dirty="0" smtClean="0">
                  <a:solidFill>
                    <a:srgbClr val="080808"/>
                  </a:solidFill>
                  <a:latin typeface="Hiragino Sans GB W3" charset="0"/>
                  <a:sym typeface="Hiragino Sans GB W3" charset="0"/>
                </a:rPr>
                <a:t>云摄像头</a:t>
              </a:r>
              <a:endParaRPr lang="zh-CN" altLang="en-US" sz="1600" dirty="0">
                <a:solidFill>
                  <a:srgbClr val="080808"/>
                </a:solidFill>
                <a:latin typeface="Hiragino Sans GB W3" charset="0"/>
                <a:sym typeface="Hiragino Sans GB W3" charset="0"/>
              </a:endParaRPr>
            </a:p>
          </p:txBody>
        </p:sp>
      </p:grpSp>
      <p:sp>
        <p:nvSpPr>
          <p:cNvPr id="207" name="TextBox 206"/>
          <p:cNvSpPr txBox="1"/>
          <p:nvPr/>
        </p:nvSpPr>
        <p:spPr>
          <a:xfrm>
            <a:off x="8292861" y="6492817"/>
            <a:ext cx="3381555" cy="38472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北京精彩乐现科技有限公司</a:t>
            </a:r>
            <a:endParaRPr lang="zh-CN" altLang="en-US" dirty="0"/>
          </a:p>
        </p:txBody>
      </p:sp>
      <p:sp>
        <p:nvSpPr>
          <p:cNvPr id="7341" name="AutoShape 173"/>
          <p:cNvSpPr>
            <a:spLocks/>
          </p:cNvSpPr>
          <p:nvPr/>
        </p:nvSpPr>
        <p:spPr bwMode="auto">
          <a:xfrm>
            <a:off x="9569452" y="3951288"/>
            <a:ext cx="2012949" cy="392112"/>
          </a:xfrm>
          <a:prstGeom prst="accentCallout2">
            <a:avLst>
              <a:gd name="adj1" fmla="val 29144"/>
              <a:gd name="adj2" fmla="val -5042"/>
              <a:gd name="adj3" fmla="val 29144"/>
              <a:gd name="adj4" fmla="val -5042"/>
              <a:gd name="adj5" fmla="val 112551"/>
              <a:gd name="adj6" fmla="val -59829"/>
            </a:avLst>
          </a:prstGeom>
          <a:noFill/>
          <a:ln w="9525" cmpd="sng">
            <a:solidFill>
              <a:schemeClr val="bg2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r>
              <a:rPr lang="en-US" sz="1400" dirty="0">
                <a:solidFill>
                  <a:srgbClr val="000000"/>
                </a:solidFill>
              </a:rPr>
              <a:t>4.</a:t>
            </a:r>
            <a:r>
              <a:rPr lang="zh-CN" altLang="en-US" sz="1400" dirty="0">
                <a:solidFill>
                  <a:srgbClr val="080808"/>
                </a:solidFill>
                <a:latin typeface="Hiragino Sans GB W3" charset="0"/>
                <a:sym typeface="Hiragino Sans GB W3" charset="0"/>
              </a:rPr>
              <a:t>乐现私有</a:t>
            </a:r>
            <a:r>
              <a:rPr lang="zh-CN" altLang="en-US" sz="1400" dirty="0" smtClean="0">
                <a:solidFill>
                  <a:srgbClr val="080808"/>
                </a:solidFill>
                <a:latin typeface="Hiragino Sans GB W3" charset="0"/>
                <a:sym typeface="Hiragino Sans GB W3" charset="0"/>
              </a:rPr>
              <a:t>云服务</a:t>
            </a:r>
            <a:endParaRPr lang="en-US" sz="1400" dirty="0">
              <a:solidFill>
                <a:srgbClr val="080808"/>
              </a:solidFill>
              <a:latin typeface="Hiragino Sans GB W3" charset="0"/>
              <a:ea typeface="Hiragino Sans GB W3" charset="0"/>
              <a:cs typeface="Hiragino Sans GB W3" charset="0"/>
              <a:sym typeface="Hiragino Sans GB W3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649817" y="990600"/>
            <a:ext cx="10972800" cy="4876800"/>
          </a:xfrm>
          <a:ln/>
        </p:spPr>
        <p:txBody>
          <a:bodyPr>
            <a:normAutofit/>
          </a:bodyPr>
          <a:lstStyle/>
          <a:p>
            <a:pPr algn="l"/>
            <a:endParaRPr lang="zh-CN" altLang="en-US" dirty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学校</a:t>
            </a:r>
            <a:r>
              <a:rPr lang="zh-CN" altLang="en-US" sz="1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端：</a:t>
            </a:r>
            <a:r>
              <a:rPr lang="zh-CN" altLang="en-US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本地存储，本地播放，连接共有云，分布式文件系统，支持一个教室</a:t>
            </a:r>
            <a:r>
              <a:rPr lang="en-US" altLang="zh-CN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100</a:t>
            </a:r>
            <a:r>
              <a:rPr lang="zh-CN" altLang="en-US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个学生同时观看云课堂。</a:t>
            </a:r>
            <a:endParaRPr lang="zh-CN" altLang="en-US" sz="1800" b="1" dirty="0"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云端：</a:t>
            </a:r>
            <a:r>
              <a:rPr lang="zh-CN" altLang="en-US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业务集群服务、流媒体服务、音视频存储服务。</a:t>
            </a:r>
            <a:endParaRPr lang="en-US" altLang="zh-CN" sz="1800" b="1" dirty="0" smtClean="0"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用户端：</a:t>
            </a:r>
            <a:r>
              <a:rPr lang="en-US" altLang="zh-CN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APP</a:t>
            </a:r>
            <a:r>
              <a:rPr lang="zh-CN" altLang="en-US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、</a:t>
            </a:r>
            <a:r>
              <a:rPr lang="en-US" altLang="zh-CN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WEB</a:t>
            </a:r>
            <a:r>
              <a:rPr lang="zh-CN" altLang="en-US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页面、同步课堂、监考系统。</a:t>
            </a:r>
            <a:endParaRPr lang="en-US" altLang="zh-CN" sz="1800" b="1" dirty="0"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800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智能硬件</a:t>
            </a:r>
            <a:r>
              <a:rPr lang="zh-CN" altLang="en-US" sz="1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：</a:t>
            </a:r>
            <a:r>
              <a:rPr lang="zh-CN" altLang="en-US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高清录课仪、智能路由器、智能</a:t>
            </a:r>
            <a:r>
              <a:rPr lang="en-US" altLang="zh-CN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MIC</a:t>
            </a:r>
            <a:r>
              <a:rPr lang="zh-CN" altLang="en-US" sz="1800" b="1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。</a:t>
            </a:r>
            <a:endParaRPr lang="zh-CN" altLang="en-US" sz="1800" b="1" dirty="0"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27367" y="6458311"/>
            <a:ext cx="3243532" cy="38472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北京精彩乐现科技有限公司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28409672"/>
      </p:ext>
    </p:extLst>
  </p:cSld>
  <p:clrMapOvr>
    <a:masterClrMapping/>
  </p:clrMapOvr>
  <p:transition spd="med">
    <p:pull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ctrTitle"/>
          </p:nvPr>
        </p:nvSpPr>
        <p:spPr>
          <a:xfrm>
            <a:off x="1890625" y="991984"/>
            <a:ext cx="3768307" cy="928837"/>
          </a:xfrm>
          <a:ln/>
        </p:spPr>
        <p:txBody>
          <a:bodyPr>
            <a:normAutofit/>
          </a:bodyPr>
          <a:lstStyle/>
          <a:p>
            <a:r>
              <a:rPr lang="zh-CN" altLang="en-US" sz="3600" b="1" i="0" dirty="0">
                <a:latin typeface="Microsoft YaHei" pitchFamily="34" charset="-122"/>
                <a:ea typeface="Microsoft YaHei" pitchFamily="34" charset="-122"/>
              </a:rPr>
              <a:t>乐</a:t>
            </a:r>
            <a:r>
              <a:rPr lang="zh-CN" altLang="en-US" sz="3600" b="1" i="0" dirty="0" smtClean="0">
                <a:latin typeface="Microsoft YaHei" pitchFamily="34" charset="-122"/>
                <a:ea typeface="Microsoft YaHei" pitchFamily="34" charset="-122"/>
              </a:rPr>
              <a:t>现云课堂原理</a:t>
            </a:r>
            <a:endParaRPr lang="zh-CN" altLang="en-US" sz="3600" b="1" i="0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8195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621103" y="2198301"/>
            <a:ext cx="6757359" cy="3109823"/>
          </a:xfrm>
          <a:ln/>
        </p:spPr>
        <p:txBody>
          <a:bodyPr>
            <a:normAutofit lnSpcReduction="10000"/>
          </a:bodyPr>
          <a:lstStyle/>
          <a:p>
            <a:pPr algn="l">
              <a:lnSpc>
                <a:spcPct val="150000"/>
              </a:lnSpc>
              <a:buFont typeface="Wingdings" pitchFamily="2" charset="2"/>
              <a:buChar char="v"/>
            </a:pPr>
            <a:r>
              <a:rPr lang="zh-CN" altLang="en-US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乐现云课堂通过</a:t>
            </a:r>
            <a:r>
              <a:rPr lang="zh-CN" altLang="en-US" sz="2800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乐现云摄像头</a:t>
            </a:r>
            <a:r>
              <a:rPr lang="zh-CN" altLang="en-US" sz="2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、无线智能麦克</a:t>
            </a:r>
            <a:r>
              <a:rPr lang="zh-CN" altLang="en-US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，</a:t>
            </a:r>
            <a:r>
              <a:rPr lang="zh-CN" altLang="en-US" dirty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将音视频存储在</a:t>
            </a:r>
            <a:r>
              <a:rPr lang="zh-CN" altLang="en-US" sz="2800" b="1" dirty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百度</a:t>
            </a:r>
            <a:r>
              <a:rPr lang="zh-CN" altLang="en-US" sz="2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云</a:t>
            </a:r>
            <a:r>
              <a:rPr lang="zh-CN" altLang="en-US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，用户在APP上以</a:t>
            </a:r>
            <a:r>
              <a:rPr lang="zh-CN" altLang="en-US" sz="2800" b="1" dirty="0" smtClean="0">
                <a:solidFill>
                  <a:srgbClr val="FF6600"/>
                </a:solidFill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直播、录播</a:t>
            </a:r>
            <a:r>
              <a:rPr lang="zh-CN" altLang="en-US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方式进行收看；提供实时音视频、课堂回看及名师课堂，</a:t>
            </a:r>
            <a:r>
              <a:rPr lang="zh-CN" altLang="en-US" dirty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应用</a:t>
            </a:r>
            <a:r>
              <a:rPr lang="zh-CN" altLang="en-US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于幼儿园</a:t>
            </a:r>
            <a:r>
              <a:rPr lang="zh-CN" altLang="en-US" dirty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、中小学、</a:t>
            </a:r>
            <a:r>
              <a:rPr lang="zh-CN" altLang="en-US" dirty="0" smtClean="0">
                <a:latin typeface="Microsoft YaHei" pitchFamily="34" charset="-122"/>
                <a:ea typeface="Microsoft YaHei" pitchFamily="34" charset="-122"/>
                <a:sym typeface="Hiragino Sans GB W3" charset="0"/>
              </a:rPr>
              <a:t>培训机构等。</a:t>
            </a:r>
            <a:endParaRPr lang="en-US" altLang="zh-CN" dirty="0" smtClean="0">
              <a:latin typeface="Microsoft YaHei" pitchFamily="34" charset="-122"/>
              <a:ea typeface="Microsoft YaHei" pitchFamily="34" charset="-122"/>
              <a:sym typeface="Hiragino Sans GB W3" charset="0"/>
            </a:endParaRPr>
          </a:p>
          <a:p>
            <a:pPr algn="l"/>
            <a:endParaRPr lang="zh-CN" altLang="en-US" b="1" dirty="0" smtClean="0"/>
          </a:p>
          <a:p>
            <a:pPr algn="l"/>
            <a:endParaRPr lang="zh-CN" altLang="en-US" dirty="0">
              <a:latin typeface="Hiragino Sans GB W3" charset="0"/>
              <a:sym typeface="Hiragino Sans GB W3" charset="0"/>
            </a:endParaRPr>
          </a:p>
        </p:txBody>
      </p:sp>
      <p:pic>
        <p:nvPicPr>
          <p:cNvPr id="6" name="图片 5" descr="乐现校园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2812" y="77642"/>
            <a:ext cx="3200565" cy="6699849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图片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636" y="469076"/>
            <a:ext cx="8405613" cy="5937840"/>
          </a:xfrm>
          <a:prstGeom prst="rect">
            <a:avLst/>
          </a:prstGeom>
          <a:solidFill>
            <a:srgbClr val="EDEDED"/>
          </a:solidFill>
          <a:effectLst>
            <a:outerShdw dist="18000" dir="5400000" algn="tl" rotWithShape="0">
              <a:srgbClr val="000000">
                <a:alpha val="28999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8384877" y="6473281"/>
            <a:ext cx="3226279" cy="38472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北京精彩乐现科技有限公司</a:t>
            </a:r>
            <a:endParaRPr lang="zh-CN" altLang="en-US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PROJECT_OPEN" val="0"/>
  <p:tag name="ARTICULATE_SLIDE_COUNT" val="14"/>
  <p:tag name="ISPRING_RESOURCE_PATHS_HASH_2" val="a9857799cbf73b79b85d711ccfda3652a4c111b"/>
  <p:tag name="ISPRING_RESOURCE_PATHS_HASH_PRESENTER" val="fde7d768c3785d9ce870a1e137e6987511a607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9324</TotalTime>
  <Words>1051</Words>
  <Application>Microsoft Office PowerPoint</Application>
  <PresentationFormat>自定义</PresentationFormat>
  <Paragraphs>106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龙腾四海</vt:lpstr>
      <vt:lpstr>幻灯片 1</vt:lpstr>
      <vt:lpstr>目录</vt:lpstr>
      <vt:lpstr>幻灯片 3</vt:lpstr>
      <vt:lpstr>幻灯片 4</vt:lpstr>
      <vt:lpstr>幻灯片 5</vt:lpstr>
      <vt:lpstr>乐现云课堂配套产品（智能硬件+web管理+APP）</vt:lpstr>
      <vt:lpstr>幻灯片 7</vt:lpstr>
      <vt:lpstr>乐现云课堂原理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 qiao</dc:creator>
  <cp:lastModifiedBy>zhaotan</cp:lastModifiedBy>
  <cp:revision>1051</cp:revision>
  <dcterms:created xsi:type="dcterms:W3CDTF">2014-05-22T06:09:14Z</dcterms:created>
  <dcterms:modified xsi:type="dcterms:W3CDTF">2016-04-05T07:53:41Z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BB4CEE73-571D-4D7C-3F3F-3F3F5E3F3F3F</vt:lpwstr>
  </property>
  <property fmtid="{D5CDD505-2E9C-101B-9397-08002B2CF9AE}" pid="3" name="ArticulatePath">
    <vt:lpwstr>演示文稿1</vt:lpwstr>
  </property>
</Properties>
</file>