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4" r:id="rId7"/>
    <p:sldId id="262" r:id="rId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B9D83"/>
    <a:srgbClr val="C3FDEA"/>
    <a:srgbClr val="67EBBF"/>
    <a:srgbClr val="8CF4E0"/>
    <a:srgbClr val="59F98E"/>
    <a:srgbClr val="49EDAF"/>
    <a:srgbClr val="09CD9E"/>
    <a:srgbClr val="23F5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7950" autoAdjust="0"/>
  </p:normalViewPr>
  <p:slideViewPr>
    <p:cSldViewPr snapToGrid="0">
      <p:cViewPr varScale="1">
        <p:scale>
          <a:sx n="65" d="100"/>
          <a:sy n="65" d="100"/>
        </p:scale>
        <p:origin x="91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A0326BA-1D20-4311-917C-F105BD27E584}" type="doc">
      <dgm:prSet loTypeId="urn:microsoft.com/office/officeart/2005/8/layout/chevron1" loCatId="process" qsTypeId="urn:microsoft.com/office/officeart/2005/8/quickstyle/3d2" qsCatId="3D" csTypeId="urn:microsoft.com/office/officeart/2005/8/colors/accent1_2" csCatId="accent1" phldr="1"/>
      <dgm:spPr/>
    </dgm:pt>
    <dgm:pt modelId="{EFACF389-42A5-423B-9604-EAA3E83A5728}">
      <dgm:prSet phldrT="[文本]"/>
      <dgm:spPr>
        <a:solidFill>
          <a:srgbClr val="C3FDEA"/>
        </a:solidFill>
      </dgm:spPr>
      <dgm:t>
        <a:bodyPr/>
        <a:lstStyle/>
        <a:p>
          <a:r>
            <a:rPr lang="zh-CN" altLang="en-US" b="1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rPr>
            <a:t>网申</a:t>
          </a:r>
          <a:endParaRPr lang="zh-CN" altLang="en-US" b="1" dirty="0">
            <a:solidFill>
              <a:schemeClr val="tx1"/>
            </a:solidFill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0CCA941C-90F0-4CD9-B965-F444DDFF245D}" type="parTrans" cxnId="{2A406DE2-4455-4D38-9651-DDE8FBA22B07}">
      <dgm:prSet/>
      <dgm:spPr/>
      <dgm:t>
        <a:bodyPr/>
        <a:lstStyle/>
        <a:p>
          <a:endParaRPr lang="zh-CN" altLang="en-US" b="1"/>
        </a:p>
      </dgm:t>
    </dgm:pt>
    <dgm:pt modelId="{991A90C2-D5A4-400F-9216-582DD619AA96}" type="sibTrans" cxnId="{2A406DE2-4455-4D38-9651-DDE8FBA22B07}">
      <dgm:prSet/>
      <dgm:spPr/>
      <dgm:t>
        <a:bodyPr/>
        <a:lstStyle/>
        <a:p>
          <a:endParaRPr lang="zh-CN" altLang="en-US" b="1"/>
        </a:p>
      </dgm:t>
    </dgm:pt>
    <dgm:pt modelId="{275F7074-8446-4902-990F-95C16B1D4CD4}">
      <dgm:prSet phldrT="[文本]"/>
      <dgm:spPr>
        <a:solidFill>
          <a:srgbClr val="59F98E"/>
        </a:solidFill>
      </dgm:spPr>
      <dgm:t>
        <a:bodyPr/>
        <a:lstStyle/>
        <a:p>
          <a:r>
            <a:rPr lang="zh-CN" altLang="en-US" b="1" dirty="0" smtClean="0">
              <a:solidFill>
                <a:schemeClr val="tx1"/>
              </a:solidFill>
            </a:rPr>
            <a:t>宣讲</a:t>
          </a:r>
          <a:r>
            <a:rPr lang="en-US" altLang="zh-CN" b="1" dirty="0" smtClean="0">
              <a:solidFill>
                <a:schemeClr val="tx1"/>
              </a:solidFill>
            </a:rPr>
            <a:t>+</a:t>
          </a:r>
          <a:r>
            <a:rPr lang="zh-CN" altLang="en-US" b="1" dirty="0" smtClean="0">
              <a:solidFill>
                <a:schemeClr val="tx1"/>
              </a:solidFill>
            </a:rPr>
            <a:t>笔试</a:t>
          </a:r>
          <a:endParaRPr lang="zh-CN" altLang="en-US" b="1" dirty="0">
            <a:solidFill>
              <a:schemeClr val="tx1"/>
            </a:solidFill>
          </a:endParaRPr>
        </a:p>
      </dgm:t>
    </dgm:pt>
    <dgm:pt modelId="{3A928EEF-1C52-484F-8936-0649BD52A797}" type="parTrans" cxnId="{41D7B066-6A06-461D-B55B-7024C2D94596}">
      <dgm:prSet/>
      <dgm:spPr/>
      <dgm:t>
        <a:bodyPr/>
        <a:lstStyle/>
        <a:p>
          <a:endParaRPr lang="zh-CN" altLang="en-US" b="1"/>
        </a:p>
      </dgm:t>
    </dgm:pt>
    <dgm:pt modelId="{E3DDFCB5-1653-4375-A630-351828D6DD5C}" type="sibTrans" cxnId="{41D7B066-6A06-461D-B55B-7024C2D94596}">
      <dgm:prSet/>
      <dgm:spPr/>
      <dgm:t>
        <a:bodyPr/>
        <a:lstStyle/>
        <a:p>
          <a:endParaRPr lang="zh-CN" altLang="en-US" b="1"/>
        </a:p>
      </dgm:t>
    </dgm:pt>
    <dgm:pt modelId="{55D4A30B-48B7-41FA-ABF9-47581FB27132}">
      <dgm:prSet phldrT="[文本]"/>
      <dgm:spPr>
        <a:solidFill>
          <a:srgbClr val="09CD9E"/>
        </a:solidFill>
      </dgm:spPr>
      <dgm:t>
        <a:bodyPr/>
        <a:lstStyle/>
        <a:p>
          <a:r>
            <a:rPr lang="zh-CN" altLang="en-US" b="1" dirty="0" smtClean="0"/>
            <a:t>初面</a:t>
          </a:r>
          <a:r>
            <a:rPr lang="en-US" altLang="zh-CN" b="1" dirty="0" smtClean="0"/>
            <a:t>+</a:t>
          </a:r>
          <a:r>
            <a:rPr lang="zh-CN" altLang="en-US" b="1" dirty="0" smtClean="0"/>
            <a:t>综合面试</a:t>
          </a:r>
          <a:endParaRPr lang="zh-CN" altLang="en-US" b="1" dirty="0"/>
        </a:p>
      </dgm:t>
    </dgm:pt>
    <dgm:pt modelId="{5D7B6645-D287-4F68-802B-17A283E3F19F}" type="parTrans" cxnId="{BA96CC48-0245-45A6-A47D-20A0EECB2E18}">
      <dgm:prSet/>
      <dgm:spPr/>
      <dgm:t>
        <a:bodyPr/>
        <a:lstStyle/>
        <a:p>
          <a:endParaRPr lang="zh-CN" altLang="en-US" b="1"/>
        </a:p>
      </dgm:t>
    </dgm:pt>
    <dgm:pt modelId="{74F4DEF4-F680-4C15-8982-52F30227AFB6}" type="sibTrans" cxnId="{BA96CC48-0245-45A6-A47D-20A0EECB2E18}">
      <dgm:prSet/>
      <dgm:spPr/>
      <dgm:t>
        <a:bodyPr/>
        <a:lstStyle/>
        <a:p>
          <a:endParaRPr lang="zh-CN" altLang="en-US" b="1"/>
        </a:p>
      </dgm:t>
    </dgm:pt>
    <dgm:pt modelId="{0799FA62-FAAB-4603-BB60-5297527D5C5B}">
      <dgm:prSet phldrT="[文本]"/>
      <dgm:spPr>
        <a:solidFill>
          <a:srgbClr val="1B9D83"/>
        </a:solidFill>
      </dgm:spPr>
      <dgm:t>
        <a:bodyPr/>
        <a:lstStyle/>
        <a:p>
          <a:r>
            <a:rPr lang="zh-CN" altLang="en-US" b="1" dirty="0" smtClean="0"/>
            <a:t>现场签约</a:t>
          </a:r>
          <a:endParaRPr lang="zh-CN" altLang="en-US" b="1" dirty="0"/>
        </a:p>
      </dgm:t>
    </dgm:pt>
    <dgm:pt modelId="{B7131CB7-C28F-4717-B269-181F8F149632}" type="parTrans" cxnId="{F56C91EE-AE3F-49D1-AD74-9B7477EBF29D}">
      <dgm:prSet/>
      <dgm:spPr/>
      <dgm:t>
        <a:bodyPr/>
        <a:lstStyle/>
        <a:p>
          <a:endParaRPr lang="zh-CN" altLang="en-US" b="1"/>
        </a:p>
      </dgm:t>
    </dgm:pt>
    <dgm:pt modelId="{859D10E1-0855-4802-96B9-ADF617667F6A}" type="sibTrans" cxnId="{F56C91EE-AE3F-49D1-AD74-9B7477EBF29D}">
      <dgm:prSet/>
      <dgm:spPr/>
      <dgm:t>
        <a:bodyPr/>
        <a:lstStyle/>
        <a:p>
          <a:endParaRPr lang="zh-CN" altLang="en-US" b="1"/>
        </a:p>
      </dgm:t>
    </dgm:pt>
    <dgm:pt modelId="{5AA8480A-9380-4274-AA4D-95D9EBBD1C02}" type="pres">
      <dgm:prSet presAssocID="{0A0326BA-1D20-4311-917C-F105BD27E584}" presName="Name0" presStyleCnt="0">
        <dgm:presLayoutVars>
          <dgm:dir/>
          <dgm:animLvl val="lvl"/>
          <dgm:resizeHandles val="exact"/>
        </dgm:presLayoutVars>
      </dgm:prSet>
      <dgm:spPr/>
    </dgm:pt>
    <dgm:pt modelId="{487FBE9C-F0E2-451C-9CF6-9C73CF6A236A}" type="pres">
      <dgm:prSet presAssocID="{EFACF389-42A5-423B-9604-EAA3E83A5728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ED031769-9840-4F4F-BA84-8D64BD236575}" type="pres">
      <dgm:prSet presAssocID="{991A90C2-D5A4-400F-9216-582DD619AA96}" presName="parTxOnlySpace" presStyleCnt="0"/>
      <dgm:spPr/>
    </dgm:pt>
    <dgm:pt modelId="{8DC32579-6519-434F-A932-1841F5695078}" type="pres">
      <dgm:prSet presAssocID="{275F7074-8446-4902-990F-95C16B1D4CD4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23065F69-4625-4F40-8BA0-AE3C3CCED561}" type="pres">
      <dgm:prSet presAssocID="{E3DDFCB5-1653-4375-A630-351828D6DD5C}" presName="parTxOnlySpace" presStyleCnt="0"/>
      <dgm:spPr/>
    </dgm:pt>
    <dgm:pt modelId="{734492BC-6B4D-4E8C-BB67-B9146B0B0891}" type="pres">
      <dgm:prSet presAssocID="{55D4A30B-48B7-41FA-ABF9-47581FB27132}" presName="parTxOnly" presStyleLbl="node1" presStyleIdx="2" presStyleCnt="4" custScaleX="12202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5B4392FC-3C1C-4718-8893-BA5E7A84B130}" type="pres">
      <dgm:prSet presAssocID="{74F4DEF4-F680-4C15-8982-52F30227AFB6}" presName="parTxOnlySpace" presStyleCnt="0"/>
      <dgm:spPr/>
    </dgm:pt>
    <dgm:pt modelId="{42C6941C-436B-4D13-AAFC-CC53559F021C}" type="pres">
      <dgm:prSet presAssocID="{0799FA62-FAAB-4603-BB60-5297527D5C5B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099E4A29-1159-4B61-9028-1089AC6E6FD8}" type="presOf" srcId="{275F7074-8446-4902-990F-95C16B1D4CD4}" destId="{8DC32579-6519-434F-A932-1841F5695078}" srcOrd="0" destOrd="0" presId="urn:microsoft.com/office/officeart/2005/8/layout/chevron1"/>
    <dgm:cxn modelId="{2A406DE2-4455-4D38-9651-DDE8FBA22B07}" srcId="{0A0326BA-1D20-4311-917C-F105BD27E584}" destId="{EFACF389-42A5-423B-9604-EAA3E83A5728}" srcOrd="0" destOrd="0" parTransId="{0CCA941C-90F0-4CD9-B965-F444DDFF245D}" sibTransId="{991A90C2-D5A4-400F-9216-582DD619AA96}"/>
    <dgm:cxn modelId="{F56C91EE-AE3F-49D1-AD74-9B7477EBF29D}" srcId="{0A0326BA-1D20-4311-917C-F105BD27E584}" destId="{0799FA62-FAAB-4603-BB60-5297527D5C5B}" srcOrd="3" destOrd="0" parTransId="{B7131CB7-C28F-4717-B269-181F8F149632}" sibTransId="{859D10E1-0855-4802-96B9-ADF617667F6A}"/>
    <dgm:cxn modelId="{41D7B066-6A06-461D-B55B-7024C2D94596}" srcId="{0A0326BA-1D20-4311-917C-F105BD27E584}" destId="{275F7074-8446-4902-990F-95C16B1D4CD4}" srcOrd="1" destOrd="0" parTransId="{3A928EEF-1C52-484F-8936-0649BD52A797}" sibTransId="{E3DDFCB5-1653-4375-A630-351828D6DD5C}"/>
    <dgm:cxn modelId="{2A41EFA6-9EDE-42CE-81F6-0AB9CD1673D6}" type="presOf" srcId="{55D4A30B-48B7-41FA-ABF9-47581FB27132}" destId="{734492BC-6B4D-4E8C-BB67-B9146B0B0891}" srcOrd="0" destOrd="0" presId="urn:microsoft.com/office/officeart/2005/8/layout/chevron1"/>
    <dgm:cxn modelId="{FDA39DE0-1006-4F77-A8B7-5C71800DF5FF}" type="presOf" srcId="{0799FA62-FAAB-4603-BB60-5297527D5C5B}" destId="{42C6941C-436B-4D13-AAFC-CC53559F021C}" srcOrd="0" destOrd="0" presId="urn:microsoft.com/office/officeart/2005/8/layout/chevron1"/>
    <dgm:cxn modelId="{C522DF75-BF45-4527-BF80-3FE33F5C19D8}" type="presOf" srcId="{0A0326BA-1D20-4311-917C-F105BD27E584}" destId="{5AA8480A-9380-4274-AA4D-95D9EBBD1C02}" srcOrd="0" destOrd="0" presId="urn:microsoft.com/office/officeart/2005/8/layout/chevron1"/>
    <dgm:cxn modelId="{8C898EA3-D0C0-4243-9F87-AAB30AD7A2E1}" type="presOf" srcId="{EFACF389-42A5-423B-9604-EAA3E83A5728}" destId="{487FBE9C-F0E2-451C-9CF6-9C73CF6A236A}" srcOrd="0" destOrd="0" presId="urn:microsoft.com/office/officeart/2005/8/layout/chevron1"/>
    <dgm:cxn modelId="{BA96CC48-0245-45A6-A47D-20A0EECB2E18}" srcId="{0A0326BA-1D20-4311-917C-F105BD27E584}" destId="{55D4A30B-48B7-41FA-ABF9-47581FB27132}" srcOrd="2" destOrd="0" parTransId="{5D7B6645-D287-4F68-802B-17A283E3F19F}" sibTransId="{74F4DEF4-F680-4C15-8982-52F30227AFB6}"/>
    <dgm:cxn modelId="{893F3E74-B51F-40B5-A02E-31FD1BEC4685}" type="presParOf" srcId="{5AA8480A-9380-4274-AA4D-95D9EBBD1C02}" destId="{487FBE9C-F0E2-451C-9CF6-9C73CF6A236A}" srcOrd="0" destOrd="0" presId="urn:microsoft.com/office/officeart/2005/8/layout/chevron1"/>
    <dgm:cxn modelId="{5FFFE4C2-9FD8-4A1C-8B1C-183389C0A924}" type="presParOf" srcId="{5AA8480A-9380-4274-AA4D-95D9EBBD1C02}" destId="{ED031769-9840-4F4F-BA84-8D64BD236575}" srcOrd="1" destOrd="0" presId="urn:microsoft.com/office/officeart/2005/8/layout/chevron1"/>
    <dgm:cxn modelId="{7BA5E247-D807-4F23-B76E-EC36C5D200DC}" type="presParOf" srcId="{5AA8480A-9380-4274-AA4D-95D9EBBD1C02}" destId="{8DC32579-6519-434F-A932-1841F5695078}" srcOrd="2" destOrd="0" presId="urn:microsoft.com/office/officeart/2005/8/layout/chevron1"/>
    <dgm:cxn modelId="{80E6A130-85DC-4900-A198-F0236A14F176}" type="presParOf" srcId="{5AA8480A-9380-4274-AA4D-95D9EBBD1C02}" destId="{23065F69-4625-4F40-8BA0-AE3C3CCED561}" srcOrd="3" destOrd="0" presId="urn:microsoft.com/office/officeart/2005/8/layout/chevron1"/>
    <dgm:cxn modelId="{D1175B40-E175-4076-8CB5-8DCD7B812032}" type="presParOf" srcId="{5AA8480A-9380-4274-AA4D-95D9EBBD1C02}" destId="{734492BC-6B4D-4E8C-BB67-B9146B0B0891}" srcOrd="4" destOrd="0" presId="urn:microsoft.com/office/officeart/2005/8/layout/chevron1"/>
    <dgm:cxn modelId="{0D143945-1FE9-4BE9-9906-7DBC8B9D4352}" type="presParOf" srcId="{5AA8480A-9380-4274-AA4D-95D9EBBD1C02}" destId="{5B4392FC-3C1C-4718-8893-BA5E7A84B130}" srcOrd="5" destOrd="0" presId="urn:microsoft.com/office/officeart/2005/8/layout/chevron1"/>
    <dgm:cxn modelId="{DC743E7C-8D47-44EF-AC37-F96E7088EC32}" type="presParOf" srcId="{5AA8480A-9380-4274-AA4D-95D9EBBD1C02}" destId="{42C6941C-436B-4D13-AAFC-CC53559F021C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E9209-48FF-42A6-93A0-409B6CA01A45}" type="datetimeFigureOut">
              <a:rPr lang="zh-CN" altLang="en-US" smtClean="0"/>
              <a:t>2015/9/16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4DD4F-4FBF-47BC-A05C-9B46E70E6DA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19959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E9209-48FF-42A6-93A0-409B6CA01A45}" type="datetimeFigureOut">
              <a:rPr lang="zh-CN" altLang="en-US" smtClean="0"/>
              <a:t>2015/9/16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4DD4F-4FBF-47BC-A05C-9B46E70E6DA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08399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E9209-48FF-42A6-93A0-409B6CA01A45}" type="datetimeFigureOut">
              <a:rPr lang="zh-CN" altLang="en-US" smtClean="0"/>
              <a:t>2015/9/16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4DD4F-4FBF-47BC-A05C-9B46E70E6DA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43897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E9209-48FF-42A6-93A0-409B6CA01A45}" type="datetimeFigureOut">
              <a:rPr lang="zh-CN" altLang="en-US" smtClean="0"/>
              <a:t>2015/9/16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4DD4F-4FBF-47BC-A05C-9B46E70E6DA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9194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E9209-48FF-42A6-93A0-409B6CA01A45}" type="datetimeFigureOut">
              <a:rPr lang="zh-CN" altLang="en-US" smtClean="0"/>
              <a:t>2015/9/16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4DD4F-4FBF-47BC-A05C-9B46E70E6DA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45438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E9209-48FF-42A6-93A0-409B6CA01A45}" type="datetimeFigureOut">
              <a:rPr lang="zh-CN" altLang="en-US" smtClean="0"/>
              <a:t>2015/9/16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4DD4F-4FBF-47BC-A05C-9B46E70E6DA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66540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E9209-48FF-42A6-93A0-409B6CA01A45}" type="datetimeFigureOut">
              <a:rPr lang="zh-CN" altLang="en-US" smtClean="0"/>
              <a:t>2015/9/16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4DD4F-4FBF-47BC-A05C-9B46E70E6DA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25412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E9209-48FF-42A6-93A0-409B6CA01A45}" type="datetimeFigureOut">
              <a:rPr lang="zh-CN" altLang="en-US" smtClean="0"/>
              <a:t>2015/9/16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4DD4F-4FBF-47BC-A05C-9B46E70E6DA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84471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E9209-48FF-42A6-93A0-409B6CA01A45}" type="datetimeFigureOut">
              <a:rPr lang="zh-CN" altLang="en-US" smtClean="0"/>
              <a:t>2015/9/16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4DD4F-4FBF-47BC-A05C-9B46E70E6DA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18953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E9209-48FF-42A6-93A0-409B6CA01A45}" type="datetimeFigureOut">
              <a:rPr lang="zh-CN" altLang="en-US" smtClean="0"/>
              <a:t>2015/9/16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4DD4F-4FBF-47BC-A05C-9B46E70E6DA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4126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E9209-48FF-42A6-93A0-409B6CA01A45}" type="datetimeFigureOut">
              <a:rPr lang="zh-CN" altLang="en-US" smtClean="0"/>
              <a:t>2015/9/16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4DD4F-4FBF-47BC-A05C-9B46E70E6DA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0567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4E9209-48FF-42A6-93A0-409B6CA01A45}" type="datetimeFigureOut">
              <a:rPr lang="zh-CN" altLang="en-US" smtClean="0"/>
              <a:t>2015/9/16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94DD4F-4FBF-47BC-A05C-9B46E70E6DA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50314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0.jpg"/><Relationship Id="rId7" Type="http://schemas.openxmlformats.org/officeDocument/2006/relationships/diagramColors" Target="../diagrams/colors1.xml"/><Relationship Id="rId2" Type="http://schemas.openxmlformats.org/officeDocument/2006/relationships/hyperlink" Target="http://zhaopin.glodon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hyperlink" Target="http://zhaopin.glodon.com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liujy-e@glodon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6661"/>
            <a:ext cx="12192000" cy="2349829"/>
          </a:xfrm>
          <a:prstGeom prst="rect">
            <a:avLst/>
          </a:prstGeom>
        </p:spPr>
      </p:pic>
      <p:grpSp>
        <p:nvGrpSpPr>
          <p:cNvPr id="6" name="组合 5"/>
          <p:cNvGrpSpPr/>
          <p:nvPr/>
        </p:nvGrpSpPr>
        <p:grpSpPr>
          <a:xfrm>
            <a:off x="679757" y="2729429"/>
            <a:ext cx="360040" cy="360040"/>
            <a:chOff x="1691680" y="2492896"/>
            <a:chExt cx="360040" cy="360040"/>
          </a:xfrm>
        </p:grpSpPr>
        <p:sp>
          <p:nvSpPr>
            <p:cNvPr id="7" name="矩形 6"/>
            <p:cNvSpPr/>
            <p:nvPr/>
          </p:nvSpPr>
          <p:spPr>
            <a:xfrm>
              <a:off x="1691680" y="2492896"/>
              <a:ext cx="360040" cy="360040"/>
            </a:xfrm>
            <a:prstGeom prst="rect">
              <a:avLst/>
            </a:prstGeom>
            <a:solidFill>
              <a:srgbClr val="1B9D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矩形 7"/>
            <p:cNvSpPr/>
            <p:nvPr/>
          </p:nvSpPr>
          <p:spPr>
            <a:xfrm flipV="1">
              <a:off x="1691680" y="2807217"/>
              <a:ext cx="360040" cy="45719"/>
            </a:xfrm>
            <a:prstGeom prst="rect">
              <a:avLst/>
            </a:prstGeom>
            <a:solidFill>
              <a:srgbClr val="17836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9" name="TextBox 3"/>
          <p:cNvSpPr txBox="1"/>
          <p:nvPr/>
        </p:nvSpPr>
        <p:spPr>
          <a:xfrm>
            <a:off x="703324" y="272478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zh-CN" altLang="en-US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标题 1"/>
          <p:cNvSpPr txBox="1">
            <a:spLocks/>
          </p:cNvSpPr>
          <p:nvPr/>
        </p:nvSpPr>
        <p:spPr>
          <a:xfrm>
            <a:off x="1042675" y="2801924"/>
            <a:ext cx="4797685" cy="27132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1500" b="1" dirty="0"/>
              <a:t>广联达</a:t>
            </a:r>
            <a:r>
              <a:rPr lang="zh-CN" altLang="en-US" sz="1500" b="1" dirty="0" smtClean="0"/>
              <a:t>简介</a:t>
            </a:r>
            <a:r>
              <a:rPr lang="en-US" altLang="zh-CN" sz="1500" b="1" dirty="0" smtClean="0"/>
              <a:t>——</a:t>
            </a:r>
            <a:r>
              <a:rPr lang="zh-CN" altLang="en-US" sz="1500" b="1" dirty="0" smtClean="0"/>
              <a:t>建设工程领域互联网</a:t>
            </a:r>
            <a:r>
              <a:rPr lang="en-US" altLang="zh-CN" sz="1500" b="1" dirty="0"/>
              <a:t>+</a:t>
            </a:r>
            <a:r>
              <a:rPr lang="zh-CN" altLang="en-US" sz="1500" b="1" dirty="0" smtClean="0"/>
              <a:t>平台服务商</a:t>
            </a:r>
            <a:endParaRPr lang="zh-CN" altLang="en-US" sz="1500" b="1" dirty="0"/>
          </a:p>
        </p:txBody>
      </p:sp>
      <p:sp>
        <p:nvSpPr>
          <p:cNvPr id="11" name="内容占位符 2"/>
          <p:cNvSpPr txBox="1">
            <a:spLocks/>
          </p:cNvSpPr>
          <p:nvPr/>
        </p:nvSpPr>
        <p:spPr>
          <a:xfrm>
            <a:off x="1016230" y="3183460"/>
            <a:ext cx="9912825" cy="367454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457200" algn="l">
              <a:lnSpc>
                <a:spcPct val="100000"/>
              </a:lnSpc>
            </a:pPr>
            <a:r>
              <a:rPr lang="zh-CN" altLang="en-US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作为建设工程领域互联网</a:t>
            </a:r>
            <a:r>
              <a:rPr lang="en-US" altLang="zh-CN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+</a:t>
            </a:r>
            <a:r>
              <a:rPr lang="zh-CN" altLang="en-US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平台服务商，广联达始终以专业精神锁定行业，期望通过互联网</a:t>
            </a:r>
            <a:r>
              <a:rPr lang="en-US" altLang="zh-CN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+</a:t>
            </a:r>
            <a:r>
              <a:rPr lang="zh-CN" altLang="en-US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带来的自由、平等、开拓与创新精神，以开放、互联、共享、协同的平台化理念共同打造产业链新生态。</a:t>
            </a:r>
          </a:p>
          <a:p>
            <a:pPr indent="457200" algn="l">
              <a:lnSpc>
                <a:spcPct val="100000"/>
              </a:lnSpc>
            </a:pPr>
            <a:r>
              <a:rPr lang="zh-CN" altLang="en-US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广联达软件股份有限公司成立于</a:t>
            </a:r>
            <a:r>
              <a:rPr lang="en-US" altLang="zh-CN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1998</a:t>
            </a:r>
            <a:r>
              <a:rPr lang="zh-CN" altLang="en-US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年，</a:t>
            </a:r>
            <a:r>
              <a:rPr lang="en-US" altLang="zh-CN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2010</a:t>
            </a:r>
            <a:r>
              <a:rPr lang="zh-CN" altLang="en-US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年</a:t>
            </a:r>
            <a:r>
              <a:rPr lang="en-US" altLang="zh-CN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r>
              <a:rPr lang="zh-CN" altLang="en-US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月在深圳中小企业板成功上市（股票简称：广联达，股票代码：</a:t>
            </a:r>
            <a:r>
              <a:rPr lang="en-US" altLang="zh-CN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002410</a:t>
            </a:r>
            <a:r>
              <a:rPr lang="zh-CN" altLang="en-US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），成为中国建设工程领域信息化产业首家上市软件公司。</a:t>
            </a:r>
          </a:p>
          <a:p>
            <a:pPr indent="457200" algn="l">
              <a:lnSpc>
                <a:spcPct val="100000"/>
              </a:lnSpc>
            </a:pPr>
            <a:r>
              <a:rPr lang="zh-CN" altLang="en-US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围绕工程项目的全生命周期，广联达提供以建设工程领域专业应用为核心，以大数据为支撑，以征信服务为基础，以互联网金融服务为增值，为独特优势的一流产品和服务。经过十几年发展，广联达从单一的预算软件扩展到工程施工、工程信息、工程造价、工程教育、电子政务、电子商务、互联网金融与投资八大类业务近百款产品。</a:t>
            </a:r>
            <a:endParaRPr lang="en-US" altLang="zh-CN" sz="18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457200" algn="l">
              <a:lnSpc>
                <a:spcPct val="100000"/>
              </a:lnSpc>
            </a:pPr>
            <a:r>
              <a:rPr lang="zh-CN" altLang="en-US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广联达拥有员工四千三百余人，在中国三十二个省市建立五十余家分子公司，销售与服务网络覆盖两百余个地市。</a:t>
            </a:r>
            <a:r>
              <a:rPr lang="en-US" altLang="zh-CN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2009</a:t>
            </a:r>
            <a:r>
              <a:rPr lang="zh-CN" altLang="en-US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年起广联达开始国际化进程，目前正以美国子公司、芬兰子公司和英国子公司为核心辐射欧美市场，以新加坡子公司、香港子公司和马来西亚子公司的区域优势带动台湾、印度尼西亚、泰国等东南亚市场的</a:t>
            </a:r>
            <a:r>
              <a:rPr lang="zh-CN" altLang="en-US" sz="1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发展。</a:t>
            </a:r>
            <a:endParaRPr lang="en-US" altLang="zh-CN" sz="18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457200" algn="l">
              <a:lnSpc>
                <a:spcPct val="100000"/>
              </a:lnSpc>
            </a:pPr>
            <a:r>
              <a:rPr lang="zh-CN" altLang="en-US" sz="1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广</a:t>
            </a:r>
            <a:r>
              <a:rPr lang="zh-CN" altLang="en-US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联达正在蓝图成就之路上越走越远！</a:t>
            </a:r>
          </a:p>
        </p:txBody>
      </p:sp>
    </p:spTree>
    <p:extLst>
      <p:ext uri="{BB962C8B-B14F-4D97-AF65-F5344CB8AC3E}">
        <p14:creationId xmlns:p14="http://schemas.microsoft.com/office/powerpoint/2010/main" val="2389781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703324" y="516459"/>
            <a:ext cx="360040" cy="360040"/>
            <a:chOff x="1691680" y="2492896"/>
            <a:chExt cx="360040" cy="360040"/>
          </a:xfrm>
        </p:grpSpPr>
        <p:sp>
          <p:nvSpPr>
            <p:cNvPr id="5" name="矩形 4"/>
            <p:cNvSpPr/>
            <p:nvPr/>
          </p:nvSpPr>
          <p:spPr>
            <a:xfrm>
              <a:off x="1691680" y="2492896"/>
              <a:ext cx="360040" cy="360040"/>
            </a:xfrm>
            <a:prstGeom prst="rect">
              <a:avLst/>
            </a:prstGeom>
            <a:solidFill>
              <a:srgbClr val="1B9D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矩形 5"/>
            <p:cNvSpPr/>
            <p:nvPr/>
          </p:nvSpPr>
          <p:spPr>
            <a:xfrm flipV="1">
              <a:off x="1691680" y="2807217"/>
              <a:ext cx="360040" cy="45719"/>
            </a:xfrm>
            <a:prstGeom prst="rect">
              <a:avLst/>
            </a:prstGeom>
            <a:solidFill>
              <a:srgbClr val="17836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7" name="TextBox 3"/>
          <p:cNvSpPr txBox="1"/>
          <p:nvPr/>
        </p:nvSpPr>
        <p:spPr>
          <a:xfrm>
            <a:off x="726891" y="51181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endParaRPr lang="zh-CN" altLang="en-US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 Box 28"/>
          <p:cNvSpPr txBox="1">
            <a:spLocks noChangeArrowheads="1"/>
          </p:cNvSpPr>
          <p:nvPr/>
        </p:nvSpPr>
        <p:spPr bwMode="auto">
          <a:xfrm>
            <a:off x="1340530" y="1556895"/>
            <a:ext cx="80645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altLang="zh-CN" sz="1200" b="1" dirty="0">
                <a:solidFill>
                  <a:srgbClr val="1B9D83"/>
                </a:solidFill>
                <a:latin typeface="微软雅黑" pitchFamily="34" charset="-122"/>
                <a:ea typeface="微软雅黑" pitchFamily="34" charset="-122"/>
              </a:rPr>
              <a:t>1998</a:t>
            </a:r>
            <a:r>
              <a:rPr lang="zh-CN" altLang="en-US" sz="1200" b="1" dirty="0">
                <a:solidFill>
                  <a:srgbClr val="1B9D83"/>
                </a:solidFill>
                <a:latin typeface="微软雅黑" pitchFamily="34" charset="-122"/>
                <a:ea typeface="微软雅黑" pitchFamily="34" charset="-122"/>
              </a:rPr>
              <a:t>年</a:t>
            </a:r>
            <a:endParaRPr lang="en-US" altLang="zh-CN" sz="1200" b="1" dirty="0">
              <a:solidFill>
                <a:srgbClr val="1B9D83"/>
              </a:solidFill>
              <a:latin typeface="微软雅黑" pitchFamily="34" charset="-122"/>
              <a:ea typeface="微软雅黑" pitchFamily="34" charset="-122"/>
            </a:endParaRPr>
          </a:p>
          <a:p>
            <a:pPr algn="r"/>
            <a:r>
              <a:rPr lang="zh-CN" alt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创立</a:t>
            </a:r>
          </a:p>
        </p:txBody>
      </p:sp>
      <p:sp>
        <p:nvSpPr>
          <p:cNvPr id="10" name="Line 30"/>
          <p:cNvSpPr>
            <a:spLocks noChangeShapeType="1"/>
          </p:cNvSpPr>
          <p:nvPr/>
        </p:nvSpPr>
        <p:spPr bwMode="auto">
          <a:xfrm>
            <a:off x="2173487" y="1535698"/>
            <a:ext cx="0" cy="711200"/>
          </a:xfrm>
          <a:prstGeom prst="line">
            <a:avLst/>
          </a:prstGeom>
          <a:noFill/>
          <a:ln w="6350" cap="rnd">
            <a:solidFill>
              <a:srgbClr val="1B9D83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zh-CN" altLang="en-US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1" name="Line 33"/>
          <p:cNvSpPr>
            <a:spLocks noChangeShapeType="1"/>
          </p:cNvSpPr>
          <p:nvPr/>
        </p:nvSpPr>
        <p:spPr bwMode="auto">
          <a:xfrm>
            <a:off x="3602237" y="1535698"/>
            <a:ext cx="0" cy="711200"/>
          </a:xfrm>
          <a:prstGeom prst="line">
            <a:avLst/>
          </a:prstGeom>
          <a:noFill/>
          <a:ln w="6350" cap="rnd">
            <a:solidFill>
              <a:srgbClr val="1B9D83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zh-CN" altLang="en-US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2" name="Line 36"/>
          <p:cNvSpPr>
            <a:spLocks noChangeShapeType="1"/>
          </p:cNvSpPr>
          <p:nvPr/>
        </p:nvSpPr>
        <p:spPr bwMode="auto">
          <a:xfrm>
            <a:off x="4972975" y="1535698"/>
            <a:ext cx="0" cy="711200"/>
          </a:xfrm>
          <a:prstGeom prst="line">
            <a:avLst/>
          </a:prstGeom>
          <a:noFill/>
          <a:ln w="6350" cap="rnd">
            <a:solidFill>
              <a:srgbClr val="1B9D83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zh-CN" altLang="en-US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3" name="Line 39"/>
          <p:cNvSpPr>
            <a:spLocks noChangeShapeType="1"/>
          </p:cNvSpPr>
          <p:nvPr/>
        </p:nvSpPr>
        <p:spPr bwMode="auto">
          <a:xfrm>
            <a:off x="6459735" y="1535698"/>
            <a:ext cx="0" cy="711200"/>
          </a:xfrm>
          <a:prstGeom prst="line">
            <a:avLst/>
          </a:prstGeom>
          <a:noFill/>
          <a:ln w="6350" cap="rnd">
            <a:solidFill>
              <a:srgbClr val="1B9D83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zh-CN" altLang="en-US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4" name="Line 39"/>
          <p:cNvSpPr>
            <a:spLocks noChangeShapeType="1"/>
          </p:cNvSpPr>
          <p:nvPr/>
        </p:nvSpPr>
        <p:spPr bwMode="auto">
          <a:xfrm>
            <a:off x="7744903" y="1542048"/>
            <a:ext cx="0" cy="711200"/>
          </a:xfrm>
          <a:prstGeom prst="line">
            <a:avLst/>
          </a:prstGeom>
          <a:noFill/>
          <a:ln w="6350" cap="rnd">
            <a:solidFill>
              <a:srgbClr val="1B9D83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zh-CN" altLang="en-US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5" name="TextBox 25"/>
          <p:cNvSpPr txBox="1"/>
          <p:nvPr/>
        </p:nvSpPr>
        <p:spPr>
          <a:xfrm>
            <a:off x="1434859" y="3121502"/>
            <a:ext cx="1426480" cy="584775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altLang="zh-CN" sz="1200" b="1" dirty="0">
                <a:solidFill>
                  <a:srgbClr val="1B9D83"/>
                </a:solidFill>
                <a:latin typeface="微软雅黑" pitchFamily="34" charset="-122"/>
                <a:ea typeface="微软雅黑" pitchFamily="34" charset="-122"/>
              </a:rPr>
              <a:t>1999</a:t>
            </a:r>
            <a:r>
              <a:rPr lang="zh-CN" altLang="en-US" sz="1200" b="1" dirty="0">
                <a:solidFill>
                  <a:srgbClr val="1B9D83"/>
                </a:solidFill>
                <a:latin typeface="微软雅黑" pitchFamily="34" charset="-122"/>
                <a:ea typeface="微软雅黑" pitchFamily="34" charset="-122"/>
              </a:rPr>
              <a:t>年</a:t>
            </a:r>
            <a:endParaRPr lang="en-US" altLang="zh-CN" sz="1200" b="1" dirty="0">
              <a:solidFill>
                <a:srgbClr val="1B9D83"/>
              </a:solidFill>
              <a:latin typeface="微软雅黑" pitchFamily="34" charset="-122"/>
              <a:ea typeface="微软雅黑" pitchFamily="34" charset="-122"/>
            </a:endParaRPr>
          </a:p>
          <a:p>
            <a:pPr algn="r">
              <a:defRPr/>
            </a:pPr>
            <a:r>
              <a:rPr lang="zh-CN" alt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发布</a:t>
            </a:r>
            <a:r>
              <a:rPr lang="en-US" altLang="zh-CN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windows</a:t>
            </a:r>
            <a:r>
              <a:rPr lang="zh-CN" alt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版</a:t>
            </a:r>
            <a:endParaRPr lang="en-US" altLang="zh-CN" sz="1000" dirty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 algn="r">
              <a:defRPr/>
            </a:pPr>
            <a:r>
              <a:rPr lang="zh-CN" alt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工程造价系列软件</a:t>
            </a:r>
          </a:p>
        </p:txBody>
      </p:sp>
      <p:sp>
        <p:nvSpPr>
          <p:cNvPr id="16" name="TextBox 26"/>
          <p:cNvSpPr txBox="1"/>
          <p:nvPr/>
        </p:nvSpPr>
        <p:spPr>
          <a:xfrm>
            <a:off x="2231499" y="1526722"/>
            <a:ext cx="1328039" cy="584775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altLang="zh-CN" sz="1200" b="1" dirty="0">
                <a:solidFill>
                  <a:srgbClr val="1B9D83"/>
                </a:solidFill>
                <a:latin typeface="微软雅黑" pitchFamily="34" charset="-122"/>
                <a:ea typeface="微软雅黑" pitchFamily="34" charset="-122"/>
              </a:rPr>
              <a:t>2003</a:t>
            </a:r>
            <a:r>
              <a:rPr lang="zh-CN" altLang="en-US" sz="1200" b="1" dirty="0">
                <a:solidFill>
                  <a:srgbClr val="1B9D83"/>
                </a:solidFill>
                <a:latin typeface="微软雅黑" pitchFamily="34" charset="-122"/>
                <a:ea typeface="微软雅黑" pitchFamily="34" charset="-122"/>
              </a:rPr>
              <a:t>年</a:t>
            </a:r>
            <a:endParaRPr lang="en-US" altLang="zh-CN" sz="1200" b="1" dirty="0">
              <a:solidFill>
                <a:srgbClr val="1B9D83"/>
              </a:solidFill>
              <a:latin typeface="微软雅黑" pitchFamily="34" charset="-122"/>
              <a:ea typeface="微软雅黑" pitchFamily="34" charset="-122"/>
            </a:endParaRPr>
          </a:p>
          <a:p>
            <a:pPr algn="r">
              <a:defRPr/>
            </a:pPr>
            <a:r>
              <a:rPr lang="zh-CN" altLang="zh-CN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工程量清单整体</a:t>
            </a:r>
            <a:r>
              <a:rPr lang="zh-CN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方案</a:t>
            </a:r>
            <a:endParaRPr lang="en-US" altLang="zh-CN" sz="1000" dirty="0" smtClean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 algn="r">
              <a:defRPr/>
            </a:pPr>
            <a:r>
              <a:rPr lang="zh-CN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正式</a:t>
            </a:r>
            <a:r>
              <a:rPr lang="zh-CN" altLang="zh-CN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形成</a:t>
            </a:r>
            <a:endParaRPr lang="zh-CN" altLang="en-US" sz="1000" dirty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7" name="TextBox 27"/>
          <p:cNvSpPr txBox="1"/>
          <p:nvPr/>
        </p:nvSpPr>
        <p:spPr>
          <a:xfrm>
            <a:off x="2943057" y="3168657"/>
            <a:ext cx="1285294" cy="584775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altLang="zh-CN" sz="1200" b="1" dirty="0">
                <a:solidFill>
                  <a:srgbClr val="1B9D83"/>
                </a:solidFill>
                <a:latin typeface="微软雅黑" pitchFamily="34" charset="-122"/>
                <a:ea typeface="微软雅黑" pitchFamily="34" charset="-122"/>
              </a:rPr>
              <a:t>2005</a:t>
            </a:r>
            <a:r>
              <a:rPr lang="zh-CN" altLang="en-US" sz="1200" b="1" dirty="0">
                <a:solidFill>
                  <a:srgbClr val="1B9D83"/>
                </a:solidFill>
                <a:latin typeface="微软雅黑" pitchFamily="34" charset="-122"/>
                <a:ea typeface="微软雅黑" pitchFamily="34" charset="-122"/>
              </a:rPr>
              <a:t>年</a:t>
            </a:r>
            <a:endParaRPr lang="en-US" altLang="zh-CN" sz="1200" b="1" dirty="0">
              <a:solidFill>
                <a:srgbClr val="1B9D83"/>
              </a:solidFill>
              <a:latin typeface="微软雅黑" pitchFamily="34" charset="-122"/>
              <a:ea typeface="微软雅黑" pitchFamily="34" charset="-122"/>
            </a:endParaRPr>
          </a:p>
          <a:p>
            <a:pPr algn="r">
              <a:defRPr/>
            </a:pPr>
            <a:r>
              <a:rPr lang="zh-CN" alt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国家</a:t>
            </a:r>
            <a:endParaRPr lang="en-US" altLang="zh-CN" sz="1000" dirty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 algn="r">
              <a:defRPr/>
            </a:pPr>
            <a:r>
              <a:rPr lang="zh-CN" alt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重点软件企业</a:t>
            </a:r>
          </a:p>
        </p:txBody>
      </p:sp>
      <p:sp>
        <p:nvSpPr>
          <p:cNvPr id="18" name="TextBox 28"/>
          <p:cNvSpPr txBox="1"/>
          <p:nvPr/>
        </p:nvSpPr>
        <p:spPr>
          <a:xfrm>
            <a:off x="3813787" y="1526722"/>
            <a:ext cx="1131094" cy="584775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altLang="zh-CN" sz="1200" b="1" dirty="0">
                <a:solidFill>
                  <a:srgbClr val="1B9D83"/>
                </a:solidFill>
                <a:latin typeface="微软雅黑" pitchFamily="34" charset="-122"/>
                <a:ea typeface="微软雅黑" pitchFamily="34" charset="-122"/>
              </a:rPr>
              <a:t>2008</a:t>
            </a:r>
            <a:r>
              <a:rPr lang="zh-CN" altLang="en-US" sz="1200" b="1" dirty="0">
                <a:solidFill>
                  <a:srgbClr val="1B9D83"/>
                </a:solidFill>
                <a:latin typeface="微软雅黑" pitchFamily="34" charset="-122"/>
                <a:ea typeface="微软雅黑" pitchFamily="34" charset="-122"/>
              </a:rPr>
              <a:t>年</a:t>
            </a:r>
            <a:endParaRPr lang="en-US" altLang="zh-CN" sz="1200" b="1" dirty="0">
              <a:solidFill>
                <a:srgbClr val="1B9D83"/>
              </a:solidFill>
              <a:latin typeface="微软雅黑" pitchFamily="34" charset="-122"/>
              <a:ea typeface="微软雅黑" pitchFamily="34" charset="-122"/>
            </a:endParaRPr>
          </a:p>
          <a:p>
            <a:pPr algn="r">
              <a:defRPr/>
            </a:pPr>
            <a:r>
              <a:rPr lang="zh-CN" alt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成立</a:t>
            </a:r>
            <a:endParaRPr lang="en-US" altLang="zh-CN" sz="1000" dirty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 algn="r">
              <a:defRPr/>
            </a:pPr>
            <a:r>
              <a:rPr lang="zh-CN" alt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美国研究中心</a:t>
            </a:r>
          </a:p>
        </p:txBody>
      </p:sp>
      <p:sp>
        <p:nvSpPr>
          <p:cNvPr id="19" name="TextBox 29"/>
          <p:cNvSpPr txBox="1"/>
          <p:nvPr/>
        </p:nvSpPr>
        <p:spPr>
          <a:xfrm>
            <a:off x="4586001" y="3166397"/>
            <a:ext cx="1071555" cy="923330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altLang="zh-CN" sz="1200" b="1" dirty="0">
                <a:solidFill>
                  <a:srgbClr val="1B9D83"/>
                </a:solidFill>
                <a:latin typeface="微软雅黑" pitchFamily="34" charset="-122"/>
                <a:ea typeface="微软雅黑" pitchFamily="34" charset="-122"/>
              </a:rPr>
              <a:t>2009</a:t>
            </a:r>
            <a:r>
              <a:rPr lang="zh-CN" altLang="en-US" sz="1200" b="1" dirty="0">
                <a:solidFill>
                  <a:srgbClr val="1B9D83"/>
                </a:solidFill>
                <a:latin typeface="微软雅黑" pitchFamily="34" charset="-122"/>
                <a:ea typeface="微软雅黑" pitchFamily="34" charset="-122"/>
              </a:rPr>
              <a:t>年</a:t>
            </a:r>
            <a:endParaRPr lang="en-US" altLang="zh-CN" sz="1200" b="1" dirty="0">
              <a:solidFill>
                <a:srgbClr val="1B9D83"/>
              </a:solidFill>
              <a:latin typeface="微软雅黑" pitchFamily="34" charset="-122"/>
              <a:ea typeface="微软雅黑" pitchFamily="34" charset="-122"/>
            </a:endParaRPr>
          </a:p>
          <a:p>
            <a:pPr algn="r">
              <a:defRPr/>
            </a:pPr>
            <a:r>
              <a:rPr lang="zh-CN" altLang="zh-CN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正式启用</a:t>
            </a:r>
            <a:endParaRPr lang="en-US" altLang="zh-CN" sz="1000" dirty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 algn="r">
              <a:defRPr/>
            </a:pPr>
            <a:r>
              <a:rPr lang="zh-CN" altLang="zh-CN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新品牌标识</a:t>
            </a:r>
            <a:r>
              <a:rPr lang="en-US" altLang="zh-CN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GLODON</a:t>
            </a:r>
            <a:endParaRPr lang="zh-CN" altLang="en-US" sz="1000" dirty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 algn="r">
              <a:defRPr/>
            </a:pPr>
            <a:endParaRPr lang="en-US" altLang="zh-CN" sz="1200" b="1" dirty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0" name="TextBox 30"/>
          <p:cNvSpPr txBox="1"/>
          <p:nvPr/>
        </p:nvSpPr>
        <p:spPr>
          <a:xfrm>
            <a:off x="5611323" y="3167528"/>
            <a:ext cx="1456903" cy="769441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altLang="zh-CN" sz="1200" b="1" dirty="0">
                <a:solidFill>
                  <a:srgbClr val="1B9D83"/>
                </a:solidFill>
                <a:latin typeface="微软雅黑" pitchFamily="34" charset="-122"/>
                <a:ea typeface="微软雅黑" pitchFamily="34" charset="-122"/>
              </a:rPr>
              <a:t>2011</a:t>
            </a:r>
            <a:r>
              <a:rPr lang="zh-CN" altLang="en-US" sz="1200" b="1" dirty="0">
                <a:solidFill>
                  <a:srgbClr val="1B9D83"/>
                </a:solidFill>
                <a:latin typeface="微软雅黑" pitchFamily="34" charset="-122"/>
                <a:ea typeface="微软雅黑" pitchFamily="34" charset="-122"/>
              </a:rPr>
              <a:t>年</a:t>
            </a:r>
            <a:endParaRPr lang="en-US" altLang="zh-CN" sz="1200" b="1" dirty="0">
              <a:solidFill>
                <a:srgbClr val="1B9D83"/>
              </a:solidFill>
              <a:latin typeface="微软雅黑" pitchFamily="34" charset="-122"/>
              <a:ea typeface="微软雅黑" pitchFamily="34" charset="-122"/>
            </a:endParaRPr>
          </a:p>
          <a:p>
            <a:pPr algn="r">
              <a:defRPr/>
            </a:pPr>
            <a:r>
              <a:rPr lang="zh-CN" alt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并购兴安得力</a:t>
            </a:r>
            <a:endParaRPr lang="en-US" altLang="zh-CN" sz="1000" dirty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 algn="r">
              <a:defRPr/>
            </a:pPr>
            <a:r>
              <a:rPr lang="zh-CN" alt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成立新加坡子公司</a:t>
            </a:r>
          </a:p>
          <a:p>
            <a:pPr algn="r">
              <a:defRPr/>
            </a:pPr>
            <a:endParaRPr lang="zh-CN" altLang="en-US" sz="1200" dirty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1" name="TextBox 31"/>
          <p:cNvSpPr txBox="1"/>
          <p:nvPr/>
        </p:nvSpPr>
        <p:spPr>
          <a:xfrm>
            <a:off x="6432534" y="1551006"/>
            <a:ext cx="1269704" cy="430887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/>
          </a:scene3d>
        </p:spPr>
        <p:txBody>
          <a:bodyPr>
            <a:spAutoFit/>
          </a:bodyPr>
          <a:lstStyle/>
          <a:p>
            <a:pPr algn="r">
              <a:defRPr/>
            </a:pPr>
            <a:r>
              <a:rPr lang="en-US" altLang="zh-CN" sz="1200" b="1" dirty="0">
                <a:solidFill>
                  <a:srgbClr val="1B9D83"/>
                </a:solidFill>
                <a:latin typeface="微软雅黑" pitchFamily="34" charset="-122"/>
                <a:ea typeface="微软雅黑" pitchFamily="34" charset="-122"/>
              </a:rPr>
              <a:t>2012</a:t>
            </a:r>
            <a:r>
              <a:rPr lang="zh-CN" altLang="en-US" sz="1200" b="1" dirty="0">
                <a:solidFill>
                  <a:srgbClr val="1B9D83"/>
                </a:solidFill>
                <a:latin typeface="微软雅黑" pitchFamily="34" charset="-122"/>
                <a:ea typeface="微软雅黑" pitchFamily="34" charset="-122"/>
              </a:rPr>
              <a:t>年</a:t>
            </a:r>
            <a:endParaRPr lang="en-US" altLang="zh-CN" sz="1200" b="1" dirty="0">
              <a:solidFill>
                <a:srgbClr val="1B9D83"/>
              </a:solidFill>
              <a:latin typeface="微软雅黑" pitchFamily="34" charset="-122"/>
              <a:ea typeface="微软雅黑" pitchFamily="34" charset="-122"/>
            </a:endParaRPr>
          </a:p>
          <a:p>
            <a:pPr algn="r">
              <a:defRPr/>
            </a:pPr>
            <a:r>
              <a:rPr lang="zh-CN" alt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发布</a:t>
            </a:r>
            <a:r>
              <a:rPr lang="en-US" altLang="zh-CN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T6</a:t>
            </a:r>
            <a:endParaRPr lang="zh-CN" altLang="en-US" sz="1000" dirty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2" name="TextBox 32"/>
          <p:cNvSpPr txBox="1"/>
          <p:nvPr/>
        </p:nvSpPr>
        <p:spPr>
          <a:xfrm>
            <a:off x="4718727" y="1551007"/>
            <a:ext cx="1740846" cy="584775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/>
          </a:scene3d>
        </p:spPr>
        <p:txBody>
          <a:bodyPr>
            <a:spAutoFit/>
          </a:bodyPr>
          <a:lstStyle/>
          <a:p>
            <a:pPr algn="r">
              <a:defRPr/>
            </a:pPr>
            <a:r>
              <a:rPr lang="en-US" altLang="zh-CN" sz="1200" b="1" dirty="0">
                <a:solidFill>
                  <a:srgbClr val="1B9D83"/>
                </a:solidFill>
                <a:latin typeface="微软雅黑" pitchFamily="34" charset="-122"/>
                <a:ea typeface="微软雅黑" pitchFamily="34" charset="-122"/>
              </a:rPr>
              <a:t>2010</a:t>
            </a:r>
            <a:r>
              <a:rPr lang="zh-CN" altLang="en-US" sz="1200" b="1" dirty="0">
                <a:solidFill>
                  <a:srgbClr val="1B9D83"/>
                </a:solidFill>
                <a:latin typeface="微软雅黑" pitchFamily="34" charset="-122"/>
                <a:ea typeface="微软雅黑" pitchFamily="34" charset="-122"/>
              </a:rPr>
              <a:t>年</a:t>
            </a:r>
            <a:endParaRPr lang="en-US" altLang="zh-CN" sz="1200" b="1" dirty="0">
              <a:solidFill>
                <a:srgbClr val="1B9D83"/>
              </a:solidFill>
              <a:latin typeface="微软雅黑" pitchFamily="34" charset="-122"/>
              <a:ea typeface="微软雅黑" pitchFamily="34" charset="-122"/>
            </a:endParaRPr>
          </a:p>
          <a:p>
            <a:pPr algn="r">
              <a:defRPr/>
            </a:pPr>
            <a:r>
              <a:rPr lang="zh-CN" alt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深圳</a:t>
            </a:r>
            <a:r>
              <a:rPr lang="en-US" altLang="zh-CN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A</a:t>
            </a:r>
            <a:r>
              <a:rPr lang="zh-CN" alt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股上市</a:t>
            </a:r>
            <a:endParaRPr lang="en-US" altLang="zh-CN" sz="1000" dirty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 algn="r">
              <a:defRPr/>
            </a:pPr>
            <a:r>
              <a:rPr lang="zh-CN" alt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并购北京梦龙</a:t>
            </a:r>
          </a:p>
        </p:txBody>
      </p:sp>
      <p:sp>
        <p:nvSpPr>
          <p:cNvPr id="23" name="Line 39"/>
          <p:cNvSpPr>
            <a:spLocks noChangeShapeType="1"/>
          </p:cNvSpPr>
          <p:nvPr/>
        </p:nvSpPr>
        <p:spPr bwMode="auto">
          <a:xfrm>
            <a:off x="2875019" y="2966803"/>
            <a:ext cx="0" cy="945045"/>
          </a:xfrm>
          <a:prstGeom prst="line">
            <a:avLst/>
          </a:prstGeom>
          <a:noFill/>
          <a:ln w="6350" cap="rnd">
            <a:solidFill>
              <a:srgbClr val="1B9D83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zh-CN" altLang="en-US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4" name="TextBox 46"/>
          <p:cNvSpPr txBox="1"/>
          <p:nvPr/>
        </p:nvSpPr>
        <p:spPr>
          <a:xfrm>
            <a:off x="7641570" y="1526722"/>
            <a:ext cx="1498145" cy="584775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altLang="zh-CN" sz="1200" b="1" dirty="0" smtClean="0">
                <a:solidFill>
                  <a:srgbClr val="1B9D83"/>
                </a:solidFill>
                <a:latin typeface="微软雅黑" pitchFamily="34" charset="-122"/>
                <a:ea typeface="微软雅黑" pitchFamily="34" charset="-122"/>
              </a:rPr>
              <a:t>2014</a:t>
            </a:r>
            <a:r>
              <a:rPr lang="zh-CN" altLang="en-US" sz="1200" b="1" dirty="0" smtClean="0">
                <a:solidFill>
                  <a:srgbClr val="1B9D83"/>
                </a:solidFill>
                <a:latin typeface="微软雅黑" pitchFamily="34" charset="-122"/>
                <a:ea typeface="微软雅黑" pitchFamily="34" charset="-122"/>
              </a:rPr>
              <a:t>年</a:t>
            </a:r>
            <a:endParaRPr lang="en-US" altLang="zh-CN" sz="1200" b="1" dirty="0">
              <a:solidFill>
                <a:srgbClr val="1B9D83"/>
              </a:solidFill>
              <a:latin typeface="微软雅黑" pitchFamily="34" charset="-122"/>
              <a:ea typeface="微软雅黑" pitchFamily="34" charset="-122"/>
            </a:endParaRPr>
          </a:p>
          <a:p>
            <a:pPr algn="r">
              <a:defRPr/>
            </a:pP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收购芬兰</a:t>
            </a:r>
            <a:r>
              <a:rPr lang="en-US" altLang="zh-CN" sz="10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Progman</a:t>
            </a:r>
          </a:p>
          <a:p>
            <a:pPr algn="r">
              <a:defRPr/>
            </a:pP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收购杭州擎洲</a:t>
            </a:r>
          </a:p>
        </p:txBody>
      </p:sp>
      <p:sp>
        <p:nvSpPr>
          <p:cNvPr id="25" name="TextBox 48"/>
          <p:cNvSpPr txBox="1"/>
          <p:nvPr/>
        </p:nvSpPr>
        <p:spPr>
          <a:xfrm>
            <a:off x="7337357" y="3143715"/>
            <a:ext cx="1096145" cy="892552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altLang="zh-CN" sz="1200" b="1" dirty="0" smtClean="0">
                <a:solidFill>
                  <a:srgbClr val="1B9D83"/>
                </a:solidFill>
                <a:latin typeface="微软雅黑" pitchFamily="34" charset="-122"/>
                <a:ea typeface="微软雅黑" pitchFamily="34" charset="-122"/>
              </a:rPr>
              <a:t>2013</a:t>
            </a:r>
            <a:r>
              <a:rPr lang="zh-CN" altLang="en-US" sz="1200" b="1" dirty="0" smtClean="0">
                <a:solidFill>
                  <a:srgbClr val="1B9D83"/>
                </a:solidFill>
                <a:latin typeface="微软雅黑" pitchFamily="34" charset="-122"/>
                <a:ea typeface="微软雅黑" pitchFamily="34" charset="-122"/>
              </a:rPr>
              <a:t>年</a:t>
            </a:r>
            <a:endParaRPr lang="en-US" altLang="zh-CN" sz="1200" b="1" dirty="0">
              <a:solidFill>
                <a:srgbClr val="1B9D83"/>
              </a:solidFill>
              <a:latin typeface="微软雅黑" pitchFamily="34" charset="-122"/>
              <a:ea typeface="微软雅黑" pitchFamily="34" charset="-122"/>
            </a:endParaRPr>
          </a:p>
          <a:p>
            <a:pPr algn="r">
              <a:defRPr/>
            </a:pP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清华</a:t>
            </a: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•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广联达</a:t>
            </a:r>
            <a:endParaRPr lang="en-US" altLang="zh-CN" sz="1000" dirty="0" smtClean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 algn="r">
              <a:defRPr/>
            </a:pP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（</a:t>
            </a: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BIM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）联合</a:t>
            </a:r>
            <a:endParaRPr lang="en-US" altLang="zh-CN" sz="1000" dirty="0" smtClean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 algn="r">
              <a:defRPr/>
            </a:pP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研究中心</a:t>
            </a:r>
            <a:endParaRPr lang="en-US" altLang="zh-CN" sz="1000" dirty="0" smtClean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 algn="r">
              <a:defRPr/>
            </a:pP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正式揭牌</a:t>
            </a:r>
            <a:endParaRPr lang="zh-CN" altLang="en-US" sz="1000" dirty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27" name="直接箭头连接符 26"/>
          <p:cNvCxnSpPr/>
          <p:nvPr/>
        </p:nvCxnSpPr>
        <p:spPr>
          <a:xfrm>
            <a:off x="1434859" y="2597884"/>
            <a:ext cx="8928992" cy="0"/>
          </a:xfrm>
          <a:prstGeom prst="straightConnector1">
            <a:avLst/>
          </a:prstGeom>
          <a:ln w="19050">
            <a:solidFill>
              <a:srgbClr val="1B9D83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组合 27"/>
          <p:cNvGrpSpPr/>
          <p:nvPr/>
        </p:nvGrpSpPr>
        <p:grpSpPr>
          <a:xfrm>
            <a:off x="1891999" y="2335221"/>
            <a:ext cx="562975" cy="532559"/>
            <a:chOff x="2587836" y="671952"/>
            <a:chExt cx="562975" cy="532559"/>
          </a:xfrm>
        </p:grpSpPr>
        <p:sp>
          <p:nvSpPr>
            <p:cNvPr id="29" name="椭圆 28"/>
            <p:cNvSpPr/>
            <p:nvPr/>
          </p:nvSpPr>
          <p:spPr>
            <a:xfrm>
              <a:off x="2603044" y="671952"/>
              <a:ext cx="532559" cy="532559"/>
            </a:xfrm>
            <a:prstGeom prst="ellipse">
              <a:avLst/>
            </a:prstGeom>
            <a:solidFill>
              <a:srgbClr val="1B9D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 dirty="0"/>
            </a:p>
          </p:txBody>
        </p:sp>
        <p:sp>
          <p:nvSpPr>
            <p:cNvPr id="30" name="文本框 29"/>
            <p:cNvSpPr txBox="1"/>
            <p:nvPr/>
          </p:nvSpPr>
          <p:spPr>
            <a:xfrm>
              <a:off x="2587836" y="801632"/>
              <a:ext cx="56297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12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1998</a:t>
              </a:r>
              <a:endPara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31" name="组合 30"/>
          <p:cNvGrpSpPr/>
          <p:nvPr/>
        </p:nvGrpSpPr>
        <p:grpSpPr>
          <a:xfrm>
            <a:off x="2591655" y="2335221"/>
            <a:ext cx="562975" cy="532559"/>
            <a:chOff x="2587836" y="671952"/>
            <a:chExt cx="562975" cy="532559"/>
          </a:xfrm>
        </p:grpSpPr>
        <p:sp>
          <p:nvSpPr>
            <p:cNvPr id="32" name="椭圆 31"/>
            <p:cNvSpPr/>
            <p:nvPr/>
          </p:nvSpPr>
          <p:spPr>
            <a:xfrm>
              <a:off x="2603044" y="671952"/>
              <a:ext cx="532559" cy="532559"/>
            </a:xfrm>
            <a:prstGeom prst="ellipse">
              <a:avLst/>
            </a:prstGeom>
            <a:solidFill>
              <a:srgbClr val="1B9D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 dirty="0"/>
            </a:p>
          </p:txBody>
        </p:sp>
        <p:sp>
          <p:nvSpPr>
            <p:cNvPr id="33" name="文本框 32"/>
            <p:cNvSpPr txBox="1"/>
            <p:nvPr/>
          </p:nvSpPr>
          <p:spPr>
            <a:xfrm>
              <a:off x="2587836" y="801632"/>
              <a:ext cx="56297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12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1999</a:t>
              </a:r>
              <a:endPara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34" name="组合 33"/>
          <p:cNvGrpSpPr/>
          <p:nvPr/>
        </p:nvGrpSpPr>
        <p:grpSpPr>
          <a:xfrm>
            <a:off x="3291311" y="2335221"/>
            <a:ext cx="562975" cy="532559"/>
            <a:chOff x="2587836" y="671952"/>
            <a:chExt cx="562975" cy="532559"/>
          </a:xfrm>
        </p:grpSpPr>
        <p:sp>
          <p:nvSpPr>
            <p:cNvPr id="35" name="椭圆 34"/>
            <p:cNvSpPr/>
            <p:nvPr/>
          </p:nvSpPr>
          <p:spPr>
            <a:xfrm>
              <a:off x="2603044" y="671952"/>
              <a:ext cx="532559" cy="532559"/>
            </a:xfrm>
            <a:prstGeom prst="ellipse">
              <a:avLst/>
            </a:prstGeom>
            <a:solidFill>
              <a:srgbClr val="1B9D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 dirty="0"/>
            </a:p>
          </p:txBody>
        </p:sp>
        <p:sp>
          <p:nvSpPr>
            <p:cNvPr id="36" name="文本框 35"/>
            <p:cNvSpPr txBox="1"/>
            <p:nvPr/>
          </p:nvSpPr>
          <p:spPr>
            <a:xfrm>
              <a:off x="2587836" y="801632"/>
              <a:ext cx="56297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12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2003</a:t>
              </a:r>
              <a:endPara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37" name="组合 36"/>
          <p:cNvGrpSpPr/>
          <p:nvPr/>
        </p:nvGrpSpPr>
        <p:grpSpPr>
          <a:xfrm>
            <a:off x="3990967" y="2335221"/>
            <a:ext cx="562975" cy="532559"/>
            <a:chOff x="2587836" y="671952"/>
            <a:chExt cx="562975" cy="532559"/>
          </a:xfrm>
        </p:grpSpPr>
        <p:sp>
          <p:nvSpPr>
            <p:cNvPr id="38" name="椭圆 37"/>
            <p:cNvSpPr/>
            <p:nvPr/>
          </p:nvSpPr>
          <p:spPr>
            <a:xfrm>
              <a:off x="2603044" y="671952"/>
              <a:ext cx="532559" cy="532559"/>
            </a:xfrm>
            <a:prstGeom prst="ellipse">
              <a:avLst/>
            </a:prstGeom>
            <a:solidFill>
              <a:srgbClr val="1B9D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 dirty="0"/>
            </a:p>
          </p:txBody>
        </p:sp>
        <p:sp>
          <p:nvSpPr>
            <p:cNvPr id="39" name="文本框 38"/>
            <p:cNvSpPr txBox="1"/>
            <p:nvPr/>
          </p:nvSpPr>
          <p:spPr>
            <a:xfrm>
              <a:off x="2587836" y="801632"/>
              <a:ext cx="56297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12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2005</a:t>
              </a:r>
              <a:endPara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40" name="组合 39"/>
          <p:cNvGrpSpPr/>
          <p:nvPr/>
        </p:nvGrpSpPr>
        <p:grpSpPr>
          <a:xfrm>
            <a:off x="4690623" y="2335221"/>
            <a:ext cx="562975" cy="532559"/>
            <a:chOff x="2587836" y="671952"/>
            <a:chExt cx="562975" cy="532559"/>
          </a:xfrm>
        </p:grpSpPr>
        <p:sp>
          <p:nvSpPr>
            <p:cNvPr id="41" name="椭圆 40"/>
            <p:cNvSpPr/>
            <p:nvPr/>
          </p:nvSpPr>
          <p:spPr>
            <a:xfrm>
              <a:off x="2603044" y="671952"/>
              <a:ext cx="532559" cy="532559"/>
            </a:xfrm>
            <a:prstGeom prst="ellipse">
              <a:avLst/>
            </a:prstGeom>
            <a:solidFill>
              <a:srgbClr val="1B9D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 dirty="0"/>
            </a:p>
          </p:txBody>
        </p:sp>
        <p:sp>
          <p:nvSpPr>
            <p:cNvPr id="42" name="文本框 41"/>
            <p:cNvSpPr txBox="1"/>
            <p:nvPr/>
          </p:nvSpPr>
          <p:spPr>
            <a:xfrm>
              <a:off x="2587836" y="801632"/>
              <a:ext cx="56297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12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2008</a:t>
              </a:r>
              <a:endPara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43" name="组合 42"/>
          <p:cNvGrpSpPr/>
          <p:nvPr/>
        </p:nvGrpSpPr>
        <p:grpSpPr>
          <a:xfrm>
            <a:off x="5390279" y="2335221"/>
            <a:ext cx="562975" cy="532559"/>
            <a:chOff x="2587836" y="671952"/>
            <a:chExt cx="562975" cy="532559"/>
          </a:xfrm>
        </p:grpSpPr>
        <p:sp>
          <p:nvSpPr>
            <p:cNvPr id="44" name="椭圆 43"/>
            <p:cNvSpPr/>
            <p:nvPr/>
          </p:nvSpPr>
          <p:spPr>
            <a:xfrm>
              <a:off x="2603044" y="671952"/>
              <a:ext cx="532559" cy="532559"/>
            </a:xfrm>
            <a:prstGeom prst="ellipse">
              <a:avLst/>
            </a:prstGeom>
            <a:solidFill>
              <a:srgbClr val="1B9D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 dirty="0"/>
            </a:p>
          </p:txBody>
        </p:sp>
        <p:sp>
          <p:nvSpPr>
            <p:cNvPr id="45" name="文本框 44"/>
            <p:cNvSpPr txBox="1"/>
            <p:nvPr/>
          </p:nvSpPr>
          <p:spPr>
            <a:xfrm>
              <a:off x="2587836" y="801632"/>
              <a:ext cx="56297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12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2009</a:t>
              </a:r>
              <a:endPara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46" name="组合 45"/>
          <p:cNvGrpSpPr/>
          <p:nvPr/>
        </p:nvGrpSpPr>
        <p:grpSpPr>
          <a:xfrm>
            <a:off x="6089935" y="2335221"/>
            <a:ext cx="562975" cy="532559"/>
            <a:chOff x="2587836" y="671952"/>
            <a:chExt cx="562975" cy="532559"/>
          </a:xfrm>
        </p:grpSpPr>
        <p:sp>
          <p:nvSpPr>
            <p:cNvPr id="47" name="椭圆 46"/>
            <p:cNvSpPr/>
            <p:nvPr/>
          </p:nvSpPr>
          <p:spPr>
            <a:xfrm>
              <a:off x="2603044" y="671952"/>
              <a:ext cx="532559" cy="532559"/>
            </a:xfrm>
            <a:prstGeom prst="ellipse">
              <a:avLst/>
            </a:prstGeom>
            <a:solidFill>
              <a:srgbClr val="1B9D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 dirty="0"/>
            </a:p>
          </p:txBody>
        </p:sp>
        <p:sp>
          <p:nvSpPr>
            <p:cNvPr id="48" name="文本框 47"/>
            <p:cNvSpPr txBox="1"/>
            <p:nvPr/>
          </p:nvSpPr>
          <p:spPr>
            <a:xfrm>
              <a:off x="2587836" y="801632"/>
              <a:ext cx="56297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12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2010</a:t>
              </a:r>
              <a:endPara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49" name="组合 48"/>
          <p:cNvGrpSpPr/>
          <p:nvPr/>
        </p:nvGrpSpPr>
        <p:grpSpPr>
          <a:xfrm>
            <a:off x="6789591" y="2335221"/>
            <a:ext cx="562975" cy="532559"/>
            <a:chOff x="2587836" y="671952"/>
            <a:chExt cx="562975" cy="532559"/>
          </a:xfrm>
        </p:grpSpPr>
        <p:sp>
          <p:nvSpPr>
            <p:cNvPr id="50" name="椭圆 49"/>
            <p:cNvSpPr/>
            <p:nvPr/>
          </p:nvSpPr>
          <p:spPr>
            <a:xfrm>
              <a:off x="2603044" y="671952"/>
              <a:ext cx="532559" cy="532559"/>
            </a:xfrm>
            <a:prstGeom prst="ellipse">
              <a:avLst/>
            </a:prstGeom>
            <a:solidFill>
              <a:srgbClr val="1B9D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 dirty="0"/>
            </a:p>
          </p:txBody>
        </p:sp>
        <p:sp>
          <p:nvSpPr>
            <p:cNvPr id="51" name="文本框 50"/>
            <p:cNvSpPr txBox="1"/>
            <p:nvPr/>
          </p:nvSpPr>
          <p:spPr>
            <a:xfrm>
              <a:off x="2587836" y="801632"/>
              <a:ext cx="56297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12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2011</a:t>
              </a:r>
              <a:endPara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52" name="组合 51"/>
          <p:cNvGrpSpPr/>
          <p:nvPr/>
        </p:nvGrpSpPr>
        <p:grpSpPr>
          <a:xfrm>
            <a:off x="7489247" y="2335221"/>
            <a:ext cx="562975" cy="532559"/>
            <a:chOff x="2587836" y="671952"/>
            <a:chExt cx="562975" cy="532559"/>
          </a:xfrm>
        </p:grpSpPr>
        <p:sp>
          <p:nvSpPr>
            <p:cNvPr id="53" name="椭圆 52"/>
            <p:cNvSpPr/>
            <p:nvPr/>
          </p:nvSpPr>
          <p:spPr>
            <a:xfrm>
              <a:off x="2603044" y="671952"/>
              <a:ext cx="532559" cy="532559"/>
            </a:xfrm>
            <a:prstGeom prst="ellipse">
              <a:avLst/>
            </a:prstGeom>
            <a:solidFill>
              <a:srgbClr val="1B9D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 dirty="0"/>
            </a:p>
          </p:txBody>
        </p:sp>
        <p:sp>
          <p:nvSpPr>
            <p:cNvPr id="54" name="文本框 53"/>
            <p:cNvSpPr txBox="1"/>
            <p:nvPr/>
          </p:nvSpPr>
          <p:spPr>
            <a:xfrm>
              <a:off x="2587836" y="801632"/>
              <a:ext cx="56297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12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2012</a:t>
              </a:r>
              <a:endPara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55" name="组合 54"/>
          <p:cNvGrpSpPr/>
          <p:nvPr/>
        </p:nvGrpSpPr>
        <p:grpSpPr>
          <a:xfrm>
            <a:off x="8188903" y="2335221"/>
            <a:ext cx="562975" cy="532559"/>
            <a:chOff x="2587836" y="671952"/>
            <a:chExt cx="562975" cy="532559"/>
          </a:xfrm>
        </p:grpSpPr>
        <p:sp>
          <p:nvSpPr>
            <p:cNvPr id="56" name="椭圆 55"/>
            <p:cNvSpPr/>
            <p:nvPr/>
          </p:nvSpPr>
          <p:spPr>
            <a:xfrm>
              <a:off x="2603044" y="671952"/>
              <a:ext cx="532559" cy="532559"/>
            </a:xfrm>
            <a:prstGeom prst="ellipse">
              <a:avLst/>
            </a:prstGeom>
            <a:solidFill>
              <a:srgbClr val="1B9D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 dirty="0"/>
            </a:p>
          </p:txBody>
        </p:sp>
        <p:sp>
          <p:nvSpPr>
            <p:cNvPr id="57" name="文本框 56"/>
            <p:cNvSpPr txBox="1"/>
            <p:nvPr/>
          </p:nvSpPr>
          <p:spPr>
            <a:xfrm>
              <a:off x="2587836" y="801632"/>
              <a:ext cx="56297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12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2013</a:t>
              </a:r>
              <a:endPara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58" name="Line 39"/>
          <p:cNvSpPr>
            <a:spLocks noChangeShapeType="1"/>
          </p:cNvSpPr>
          <p:nvPr/>
        </p:nvSpPr>
        <p:spPr bwMode="auto">
          <a:xfrm>
            <a:off x="4263425" y="2966803"/>
            <a:ext cx="0" cy="945045"/>
          </a:xfrm>
          <a:prstGeom prst="line">
            <a:avLst/>
          </a:prstGeom>
          <a:noFill/>
          <a:ln w="6350" cap="rnd">
            <a:solidFill>
              <a:srgbClr val="1B9D83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zh-CN" altLang="en-US">
              <a:latin typeface="微软雅黑" pitchFamily="34" charset="-122"/>
              <a:ea typeface="微软雅黑" pitchFamily="34" charset="-122"/>
            </a:endParaRPr>
          </a:p>
        </p:txBody>
      </p:sp>
      <p:grpSp>
        <p:nvGrpSpPr>
          <p:cNvPr id="59" name="组合 58"/>
          <p:cNvGrpSpPr/>
          <p:nvPr/>
        </p:nvGrpSpPr>
        <p:grpSpPr>
          <a:xfrm>
            <a:off x="8888559" y="2335221"/>
            <a:ext cx="562975" cy="532559"/>
            <a:chOff x="2587836" y="671952"/>
            <a:chExt cx="562975" cy="532559"/>
          </a:xfrm>
        </p:grpSpPr>
        <p:sp>
          <p:nvSpPr>
            <p:cNvPr id="60" name="椭圆 59"/>
            <p:cNvSpPr/>
            <p:nvPr/>
          </p:nvSpPr>
          <p:spPr>
            <a:xfrm>
              <a:off x="2603044" y="671952"/>
              <a:ext cx="532559" cy="532559"/>
            </a:xfrm>
            <a:prstGeom prst="ellipse">
              <a:avLst/>
            </a:prstGeom>
            <a:solidFill>
              <a:srgbClr val="1B9D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 dirty="0"/>
            </a:p>
          </p:txBody>
        </p:sp>
        <p:sp>
          <p:nvSpPr>
            <p:cNvPr id="61" name="文本框 60"/>
            <p:cNvSpPr txBox="1"/>
            <p:nvPr/>
          </p:nvSpPr>
          <p:spPr>
            <a:xfrm>
              <a:off x="2587836" y="801632"/>
              <a:ext cx="56297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12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2014</a:t>
              </a:r>
              <a:endPara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62" name="组合 61"/>
          <p:cNvGrpSpPr/>
          <p:nvPr/>
        </p:nvGrpSpPr>
        <p:grpSpPr>
          <a:xfrm>
            <a:off x="9588218" y="2335221"/>
            <a:ext cx="562975" cy="532559"/>
            <a:chOff x="2587836" y="671952"/>
            <a:chExt cx="562975" cy="532559"/>
          </a:xfrm>
        </p:grpSpPr>
        <p:sp>
          <p:nvSpPr>
            <p:cNvPr id="63" name="椭圆 62"/>
            <p:cNvSpPr/>
            <p:nvPr/>
          </p:nvSpPr>
          <p:spPr>
            <a:xfrm>
              <a:off x="2603044" y="671952"/>
              <a:ext cx="532559" cy="532559"/>
            </a:xfrm>
            <a:prstGeom prst="ellipse">
              <a:avLst/>
            </a:prstGeom>
            <a:solidFill>
              <a:srgbClr val="1B9D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 dirty="0"/>
            </a:p>
          </p:txBody>
        </p:sp>
        <p:sp>
          <p:nvSpPr>
            <p:cNvPr id="64" name="文本框 63"/>
            <p:cNvSpPr txBox="1"/>
            <p:nvPr/>
          </p:nvSpPr>
          <p:spPr>
            <a:xfrm>
              <a:off x="2587836" y="801632"/>
              <a:ext cx="56297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12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2015</a:t>
              </a:r>
              <a:endPara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65" name="Line 39"/>
          <p:cNvSpPr>
            <a:spLocks noChangeShapeType="1"/>
          </p:cNvSpPr>
          <p:nvPr/>
        </p:nvSpPr>
        <p:spPr bwMode="auto">
          <a:xfrm>
            <a:off x="5674136" y="2966803"/>
            <a:ext cx="0" cy="945045"/>
          </a:xfrm>
          <a:prstGeom prst="line">
            <a:avLst/>
          </a:prstGeom>
          <a:noFill/>
          <a:ln w="6350" cap="rnd">
            <a:solidFill>
              <a:srgbClr val="1B9D83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zh-CN" altLang="en-US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66" name="Line 39"/>
          <p:cNvSpPr>
            <a:spLocks noChangeShapeType="1"/>
          </p:cNvSpPr>
          <p:nvPr/>
        </p:nvSpPr>
        <p:spPr bwMode="auto">
          <a:xfrm>
            <a:off x="7067386" y="2966803"/>
            <a:ext cx="0" cy="945045"/>
          </a:xfrm>
          <a:prstGeom prst="line">
            <a:avLst/>
          </a:prstGeom>
          <a:noFill/>
          <a:ln w="6350" cap="rnd">
            <a:solidFill>
              <a:srgbClr val="1B9D83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zh-CN" altLang="en-US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67" name="Line 39"/>
          <p:cNvSpPr>
            <a:spLocks noChangeShapeType="1"/>
          </p:cNvSpPr>
          <p:nvPr/>
        </p:nvSpPr>
        <p:spPr bwMode="auto">
          <a:xfrm>
            <a:off x="8476371" y="2966803"/>
            <a:ext cx="0" cy="945045"/>
          </a:xfrm>
          <a:prstGeom prst="line">
            <a:avLst/>
          </a:prstGeom>
          <a:noFill/>
          <a:ln w="6350" cap="rnd">
            <a:solidFill>
              <a:srgbClr val="1B9D83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zh-CN" altLang="en-US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68" name="Line 39"/>
          <p:cNvSpPr>
            <a:spLocks noChangeShapeType="1"/>
          </p:cNvSpPr>
          <p:nvPr/>
        </p:nvSpPr>
        <p:spPr bwMode="auto">
          <a:xfrm>
            <a:off x="9869705" y="2966803"/>
            <a:ext cx="0" cy="945045"/>
          </a:xfrm>
          <a:prstGeom prst="line">
            <a:avLst/>
          </a:prstGeom>
          <a:noFill/>
          <a:ln w="6350" cap="rnd">
            <a:solidFill>
              <a:srgbClr val="1B9D83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zh-CN" altLang="en-US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69" name="Line 39"/>
          <p:cNvSpPr>
            <a:spLocks noChangeShapeType="1"/>
          </p:cNvSpPr>
          <p:nvPr/>
        </p:nvSpPr>
        <p:spPr bwMode="auto">
          <a:xfrm>
            <a:off x="9153614" y="1542048"/>
            <a:ext cx="0" cy="711200"/>
          </a:xfrm>
          <a:prstGeom prst="line">
            <a:avLst/>
          </a:prstGeom>
          <a:noFill/>
          <a:ln w="6350" cap="rnd">
            <a:solidFill>
              <a:srgbClr val="1B9D83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zh-CN" altLang="en-US"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70" name="图片 6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4416" y="4398084"/>
            <a:ext cx="1422843" cy="948562"/>
          </a:xfrm>
          <a:prstGeom prst="rect">
            <a:avLst/>
          </a:prstGeom>
          <a:ln w="6350">
            <a:solidFill>
              <a:srgbClr val="1B9D83"/>
            </a:solidFill>
          </a:ln>
        </p:spPr>
      </p:pic>
      <p:pic>
        <p:nvPicPr>
          <p:cNvPr id="71" name="图片 7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8906" y="4398084"/>
            <a:ext cx="1422843" cy="948562"/>
          </a:xfrm>
          <a:prstGeom prst="rect">
            <a:avLst/>
          </a:prstGeom>
          <a:ln w="6350">
            <a:solidFill>
              <a:srgbClr val="1B9D83"/>
            </a:solidFill>
          </a:ln>
        </p:spPr>
      </p:pic>
      <p:pic>
        <p:nvPicPr>
          <p:cNvPr id="72" name="图片 7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3396" y="4398084"/>
            <a:ext cx="1422843" cy="948562"/>
          </a:xfrm>
          <a:prstGeom prst="rect">
            <a:avLst/>
          </a:prstGeom>
          <a:ln w="6350">
            <a:solidFill>
              <a:srgbClr val="1B9D83"/>
            </a:solidFill>
          </a:ln>
        </p:spPr>
      </p:pic>
      <p:pic>
        <p:nvPicPr>
          <p:cNvPr id="73" name="图片 7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7887" y="4398084"/>
            <a:ext cx="1422843" cy="948562"/>
          </a:xfrm>
          <a:prstGeom prst="rect">
            <a:avLst/>
          </a:prstGeom>
          <a:ln w="6350">
            <a:solidFill>
              <a:srgbClr val="1B9D83"/>
            </a:solidFill>
          </a:ln>
        </p:spPr>
      </p:pic>
      <p:pic>
        <p:nvPicPr>
          <p:cNvPr id="74" name="图片 7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3396" y="5482061"/>
            <a:ext cx="1422843" cy="948562"/>
          </a:xfrm>
          <a:prstGeom prst="rect">
            <a:avLst/>
          </a:prstGeom>
          <a:ln w="6350">
            <a:solidFill>
              <a:srgbClr val="1B9D83"/>
            </a:solidFill>
          </a:ln>
        </p:spPr>
      </p:pic>
      <p:pic>
        <p:nvPicPr>
          <p:cNvPr id="75" name="图片 7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8435" y="5482061"/>
            <a:ext cx="1422843" cy="948562"/>
          </a:xfrm>
          <a:prstGeom prst="rect">
            <a:avLst/>
          </a:prstGeom>
          <a:ln w="6350">
            <a:solidFill>
              <a:srgbClr val="1B9D83"/>
            </a:solidFill>
          </a:ln>
        </p:spPr>
      </p:pic>
      <p:pic>
        <p:nvPicPr>
          <p:cNvPr id="76" name="图片 75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3474" y="5482061"/>
            <a:ext cx="1422843" cy="948562"/>
          </a:xfrm>
          <a:prstGeom prst="rect">
            <a:avLst/>
          </a:prstGeom>
          <a:ln w="6350">
            <a:solidFill>
              <a:srgbClr val="1B9D83"/>
            </a:solidFill>
          </a:ln>
        </p:spPr>
      </p:pic>
      <p:pic>
        <p:nvPicPr>
          <p:cNvPr id="77" name="图片 76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8512" y="5493493"/>
            <a:ext cx="1422843" cy="948562"/>
          </a:xfrm>
          <a:prstGeom prst="rect">
            <a:avLst/>
          </a:prstGeom>
          <a:ln w="6350">
            <a:solidFill>
              <a:srgbClr val="1B9D83"/>
            </a:solidFill>
          </a:ln>
        </p:spPr>
      </p:pic>
      <p:sp>
        <p:nvSpPr>
          <p:cNvPr id="82" name="标题 1"/>
          <p:cNvSpPr txBox="1">
            <a:spLocks/>
          </p:cNvSpPr>
          <p:nvPr/>
        </p:nvSpPr>
        <p:spPr>
          <a:xfrm>
            <a:off x="1064653" y="575462"/>
            <a:ext cx="3405064" cy="27404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2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b="1" dirty="0"/>
              <a:t>广联达</a:t>
            </a:r>
            <a:r>
              <a:rPr lang="zh-CN" altLang="en-US" b="1" dirty="0" smtClean="0"/>
              <a:t>发展历程</a:t>
            </a:r>
            <a:endParaRPr lang="zh-CN" altLang="en-US" b="1" dirty="0"/>
          </a:p>
        </p:txBody>
      </p:sp>
      <p:sp>
        <p:nvSpPr>
          <p:cNvPr id="78" name="TextBox 51"/>
          <p:cNvSpPr txBox="1"/>
          <p:nvPr/>
        </p:nvSpPr>
        <p:spPr>
          <a:xfrm>
            <a:off x="8619752" y="3161539"/>
            <a:ext cx="1311616" cy="892552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altLang="zh-CN" sz="1200" b="1" dirty="0" smtClean="0">
                <a:solidFill>
                  <a:srgbClr val="1B9D83"/>
                </a:solidFill>
                <a:latin typeface="微软雅黑" pitchFamily="34" charset="-122"/>
                <a:ea typeface="微软雅黑" pitchFamily="34" charset="-122"/>
              </a:rPr>
              <a:t>2015</a:t>
            </a:r>
            <a:r>
              <a:rPr lang="zh-CN" altLang="en-US" sz="1200" b="1" dirty="0" smtClean="0">
                <a:solidFill>
                  <a:srgbClr val="1B9D83"/>
                </a:solidFill>
                <a:latin typeface="微软雅黑" pitchFamily="34" charset="-122"/>
                <a:ea typeface="微软雅黑" pitchFamily="34" charset="-122"/>
              </a:rPr>
              <a:t>年</a:t>
            </a:r>
            <a:endParaRPr lang="en-US" altLang="zh-CN" sz="1200" b="1" dirty="0">
              <a:solidFill>
                <a:srgbClr val="1B9D83"/>
              </a:solidFill>
              <a:latin typeface="微软雅黑" pitchFamily="34" charset="-122"/>
              <a:ea typeface="微软雅黑" pitchFamily="34" charset="-122"/>
            </a:endParaRPr>
          </a:p>
          <a:p>
            <a:pPr algn="r">
              <a:defRPr/>
            </a:pP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“</a:t>
            </a:r>
            <a:r>
              <a:rPr lang="zh-CN" alt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建设工程领域互联网</a:t>
            </a:r>
            <a:r>
              <a:rPr lang="en-US" altLang="zh-CN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+</a:t>
            </a:r>
            <a:r>
              <a:rPr lang="zh-CN" alt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平台服务商”全面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转型</a:t>
            </a:r>
            <a:endParaRPr lang="en-US" altLang="zh-CN" sz="1000" dirty="0" smtClean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 algn="r">
              <a:defRPr/>
            </a:pP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发力互联网金融</a:t>
            </a:r>
            <a:endParaRPr lang="zh-CN" altLang="en-US" sz="1000" dirty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61626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703324" y="516459"/>
            <a:ext cx="360040" cy="360040"/>
            <a:chOff x="1691680" y="2492896"/>
            <a:chExt cx="360040" cy="360040"/>
          </a:xfrm>
        </p:grpSpPr>
        <p:sp>
          <p:nvSpPr>
            <p:cNvPr id="5" name="矩形 4"/>
            <p:cNvSpPr/>
            <p:nvPr/>
          </p:nvSpPr>
          <p:spPr>
            <a:xfrm>
              <a:off x="1691680" y="2492896"/>
              <a:ext cx="360040" cy="360040"/>
            </a:xfrm>
            <a:prstGeom prst="rect">
              <a:avLst/>
            </a:prstGeom>
            <a:solidFill>
              <a:srgbClr val="1B9D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矩形 5"/>
            <p:cNvSpPr/>
            <p:nvPr/>
          </p:nvSpPr>
          <p:spPr>
            <a:xfrm flipV="1">
              <a:off x="1691680" y="2807217"/>
              <a:ext cx="360040" cy="45719"/>
            </a:xfrm>
            <a:prstGeom prst="rect">
              <a:avLst/>
            </a:prstGeom>
            <a:solidFill>
              <a:srgbClr val="17836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7" name="TextBox 3"/>
          <p:cNvSpPr txBox="1"/>
          <p:nvPr/>
        </p:nvSpPr>
        <p:spPr>
          <a:xfrm>
            <a:off x="726891" y="51181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</a:t>
            </a:r>
            <a:endParaRPr lang="zh-CN" altLang="en-US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标题 1"/>
          <p:cNvSpPr txBox="1">
            <a:spLocks/>
          </p:cNvSpPr>
          <p:nvPr/>
        </p:nvSpPr>
        <p:spPr>
          <a:xfrm>
            <a:off x="1064653" y="575462"/>
            <a:ext cx="3405064" cy="27404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2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b="1" dirty="0" smtClean="0"/>
              <a:t>校招职位</a:t>
            </a:r>
            <a:r>
              <a:rPr lang="en-US" altLang="zh-CN" b="1" dirty="0" smtClean="0"/>
              <a:t>——TOT</a:t>
            </a:r>
            <a:r>
              <a:rPr lang="zh-CN" altLang="en-US" b="1" dirty="0" smtClean="0"/>
              <a:t>项目</a:t>
            </a:r>
            <a:endParaRPr lang="zh-CN" altLang="en-US" b="1" dirty="0"/>
          </a:p>
        </p:txBody>
      </p:sp>
      <p:sp>
        <p:nvSpPr>
          <p:cNvPr id="9" name="文本框 8"/>
          <p:cNvSpPr txBox="1"/>
          <p:nvPr/>
        </p:nvSpPr>
        <p:spPr>
          <a:xfrm>
            <a:off x="726891" y="1104822"/>
            <a:ext cx="1057037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/>
            <a:r>
              <a:rPr lang="zh-CN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“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TOT</a:t>
            </a:r>
            <a:r>
              <a:rPr lang="zh-CN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”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Top of Top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r>
              <a:rPr lang="zh-CN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技术</a:t>
            </a:r>
            <a:r>
              <a:rPr lang="zh-CN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精英项目，是为有志追求卓越前程的优秀学子进入广联达而设计的职业、技术提升能力培训项目。致力于帮助应届学子全面提升专业水平与综合素质，长达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6</a:t>
            </a:r>
            <a:r>
              <a:rPr lang="zh-CN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个月培训加岗实践，辅以有针对性的技术指导，旨在帮助应届学子更好的培养专业技术能力，打通职业上升空间，扩展自己的职业</a:t>
            </a:r>
            <a:r>
              <a:rPr lang="zh-CN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生涯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，在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1-2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年内成为研发骨干</a:t>
            </a:r>
            <a:r>
              <a:rPr lang="zh-CN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！</a:t>
            </a:r>
            <a:endParaRPr lang="zh-CN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457200"/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 </a:t>
            </a:r>
            <a:endParaRPr lang="zh-CN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457200"/>
            <a:r>
              <a:rPr lang="zh-CN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广联达“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TOT</a:t>
            </a:r>
            <a:r>
              <a:rPr lang="zh-CN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”技术精英项目，自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2001</a:t>
            </a:r>
            <a:r>
              <a:rPr lang="zh-CN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年起，已经走过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15</a:t>
            </a:r>
            <a:r>
              <a:rPr lang="zh-CN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年</a:t>
            </a:r>
            <a:r>
              <a:rPr lang="zh-CN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。当年参加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TOT</a:t>
            </a:r>
            <a:r>
              <a:rPr lang="zh-CN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的应届学子有的已经成为公司的中高层，有的已经成为公司的技术骨干。作为打造公司中流砥柱的”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TOT</a:t>
            </a:r>
            <a:r>
              <a:rPr lang="zh-CN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”技术精英是你通向精英之路的起点，能够培养自己专业技术卓越的能力，塑造完美的自己。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171038"/>
              </p:ext>
            </p:extLst>
          </p:nvPr>
        </p:nvGraphicFramePr>
        <p:xfrm>
          <a:off x="1751782" y="3578598"/>
          <a:ext cx="8586838" cy="29283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889"/>
                <a:gridCol w="3619911"/>
                <a:gridCol w="3710038"/>
              </a:tblGrid>
              <a:tr h="426208">
                <a:tc>
                  <a:txBody>
                    <a:bodyPr/>
                    <a:lstStyle/>
                    <a:p>
                      <a:pPr algn="l"/>
                      <a:endParaRPr lang="zh-CN" alt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1B9D8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技术类人才</a:t>
                      </a:r>
                      <a:endParaRPr lang="zh-CN" altLang="en-US" dirty="0"/>
                    </a:p>
                  </a:txBody>
                  <a:tcPr anchor="ctr">
                    <a:solidFill>
                      <a:srgbClr val="1B9D8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业务类人才</a:t>
                      </a:r>
                      <a:endParaRPr lang="zh-CN" altLang="en-US" dirty="0"/>
                    </a:p>
                  </a:txBody>
                  <a:tcPr anchor="ctr">
                    <a:solidFill>
                      <a:srgbClr val="1B9D83"/>
                    </a:solidFill>
                  </a:tcPr>
                </a:tc>
              </a:tr>
              <a:tr h="532438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CN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工作地点</a:t>
                      </a:r>
                      <a:endParaRPr lang="zh-CN" alt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1B9D8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北京、上海、西安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北京、西安、全国各分支</a:t>
                      </a:r>
                      <a:endParaRPr lang="zh-CN" altLang="en-US" dirty="0"/>
                    </a:p>
                  </a:txBody>
                  <a:tcPr/>
                </a:tc>
              </a:tr>
              <a:tr h="96390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CN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面向专业</a:t>
                      </a:r>
                      <a:endParaRPr lang="zh-CN" alt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1B9D83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dirty="0" smtClean="0"/>
                        <a:t>2016</a:t>
                      </a:r>
                      <a:r>
                        <a:rPr lang="zh-CN" altLang="en-US" dirty="0" smtClean="0"/>
                        <a:t>应届本科以上学历，</a:t>
                      </a:r>
                      <a:r>
                        <a:rPr lang="en-US" altLang="zh-CN" dirty="0" smtClean="0"/>
                        <a:t/>
                      </a:r>
                      <a:br>
                        <a:rPr lang="en-US" altLang="zh-CN" dirty="0" smtClean="0"/>
                      </a:br>
                      <a:r>
                        <a:rPr lang="zh-CN" altLang="en-US" dirty="0" smtClean="0"/>
                        <a:t>计算机、数学、自动化、电子信息、地理信息等相关专业；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dirty="0" smtClean="0"/>
                        <a:t>2016</a:t>
                      </a:r>
                      <a:r>
                        <a:rPr lang="zh-CN" altLang="en-US" dirty="0" smtClean="0"/>
                        <a:t>应届本科以上学历，</a:t>
                      </a:r>
                      <a:r>
                        <a:rPr lang="en-US" altLang="zh-CN" dirty="0" smtClean="0"/>
                        <a:t/>
                      </a:r>
                      <a:br>
                        <a:rPr lang="en-US" altLang="zh-CN" dirty="0" smtClean="0"/>
                      </a:br>
                      <a:r>
                        <a:rPr lang="zh-CN" altLang="zh-CN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土木工程、工程管理、工程造价等建筑相关专业；</a:t>
                      </a:r>
                      <a:endParaRPr lang="zh-CN" altLang="en-US" dirty="0"/>
                    </a:p>
                  </a:txBody>
                  <a:tcPr/>
                </a:tc>
              </a:tr>
              <a:tr h="973393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CN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职位</a:t>
                      </a:r>
                      <a:endParaRPr lang="zh-CN" alt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1B9D83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Clr>
                          <a:srgbClr val="1B9D83"/>
                        </a:buClr>
                        <a:buFont typeface="Wingdings" panose="05000000000000000000" pitchFamily="2" charset="2"/>
                        <a:buChar char="p"/>
                      </a:pPr>
                      <a:r>
                        <a:rPr lang="zh-CN" altLang="zh-CN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开发工程师（图形、搜索引擎、</a:t>
                      </a:r>
                      <a:r>
                        <a:rPr lang="en-US" altLang="zh-CN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PC</a:t>
                      </a:r>
                      <a:r>
                        <a:rPr lang="zh-CN" altLang="zh-CN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端、云计算、移动端等向）</a:t>
                      </a:r>
                      <a:r>
                        <a:rPr lang="zh-CN" alt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；</a:t>
                      </a:r>
                      <a:endParaRPr lang="en-US" altLang="zh-CN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l">
                        <a:buClr>
                          <a:srgbClr val="1B9D83"/>
                        </a:buClr>
                        <a:buFont typeface="Wingdings" panose="05000000000000000000" pitchFamily="2" charset="2"/>
                        <a:buChar char="p"/>
                      </a:pPr>
                      <a:r>
                        <a:rPr lang="zh-CN" altLang="zh-CN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自动化测试工程师</a:t>
                      </a:r>
                      <a:r>
                        <a:rPr lang="zh-CN" alt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；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Clr>
                          <a:srgbClr val="1B9D83"/>
                        </a:buClr>
                        <a:buFont typeface="Wingdings" panose="05000000000000000000" pitchFamily="2" charset="2"/>
                        <a:buChar char="p"/>
                      </a:pPr>
                      <a:r>
                        <a:rPr lang="zh-CN" altLang="zh-CN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业务测试工程师</a:t>
                      </a:r>
                      <a:r>
                        <a:rPr lang="zh-CN" altLang="en-US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；</a:t>
                      </a:r>
                      <a:endParaRPr lang="en-US" altLang="zh-CN" sz="2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l">
                        <a:buClr>
                          <a:srgbClr val="1B9D83"/>
                        </a:buClr>
                        <a:buFont typeface="Wingdings" panose="05000000000000000000" pitchFamily="2" charset="2"/>
                        <a:buChar char="p"/>
                      </a:pPr>
                      <a:r>
                        <a:rPr lang="zh-CN" altLang="zh-CN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软件销售工程师</a:t>
                      </a:r>
                      <a:r>
                        <a:rPr lang="zh-CN" altLang="en-US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；</a:t>
                      </a:r>
                      <a:endParaRPr lang="en-US" altLang="zh-CN" sz="2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l">
                        <a:buClr>
                          <a:srgbClr val="1B9D83"/>
                        </a:buClr>
                        <a:buFont typeface="Wingdings" panose="05000000000000000000" pitchFamily="2" charset="2"/>
                        <a:buChar char="p"/>
                      </a:pPr>
                      <a:r>
                        <a:rPr lang="zh-CN" altLang="zh-CN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软件服务工程师</a:t>
                      </a:r>
                      <a:r>
                        <a:rPr lang="zh-CN" altLang="en-US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；</a:t>
                      </a:r>
                      <a:endParaRPr lang="zh-CN" altLang="en-US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9414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703324" y="516459"/>
            <a:ext cx="360040" cy="360040"/>
            <a:chOff x="1691680" y="2492896"/>
            <a:chExt cx="360040" cy="360040"/>
          </a:xfrm>
        </p:grpSpPr>
        <p:sp>
          <p:nvSpPr>
            <p:cNvPr id="5" name="矩形 4"/>
            <p:cNvSpPr/>
            <p:nvPr/>
          </p:nvSpPr>
          <p:spPr>
            <a:xfrm>
              <a:off x="1691680" y="2492896"/>
              <a:ext cx="360040" cy="360040"/>
            </a:xfrm>
            <a:prstGeom prst="rect">
              <a:avLst/>
            </a:prstGeom>
            <a:solidFill>
              <a:srgbClr val="1B9D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矩形 5"/>
            <p:cNvSpPr/>
            <p:nvPr/>
          </p:nvSpPr>
          <p:spPr>
            <a:xfrm flipV="1">
              <a:off x="1691680" y="2807217"/>
              <a:ext cx="360040" cy="45719"/>
            </a:xfrm>
            <a:prstGeom prst="rect">
              <a:avLst/>
            </a:prstGeom>
            <a:solidFill>
              <a:srgbClr val="17836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7" name="TextBox 3"/>
          <p:cNvSpPr txBox="1"/>
          <p:nvPr/>
        </p:nvSpPr>
        <p:spPr>
          <a:xfrm>
            <a:off x="726891" y="51181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</a:t>
            </a:r>
            <a:endParaRPr lang="zh-CN" altLang="en-US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标题 1"/>
          <p:cNvSpPr txBox="1">
            <a:spLocks/>
          </p:cNvSpPr>
          <p:nvPr/>
        </p:nvSpPr>
        <p:spPr>
          <a:xfrm>
            <a:off x="1064653" y="575462"/>
            <a:ext cx="3405064" cy="27404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2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b="1" dirty="0" smtClean="0"/>
              <a:t>校招职位</a:t>
            </a:r>
            <a:r>
              <a:rPr lang="en-US" altLang="zh-CN" b="1" dirty="0" smtClean="0"/>
              <a:t>——GMT</a:t>
            </a:r>
            <a:r>
              <a:rPr lang="zh-CN" altLang="en-US" b="1" dirty="0" smtClean="0"/>
              <a:t>项目</a:t>
            </a:r>
            <a:endParaRPr lang="zh-CN" altLang="en-US" b="1" dirty="0"/>
          </a:p>
        </p:txBody>
      </p:sp>
      <p:sp>
        <p:nvSpPr>
          <p:cNvPr id="9" name="文本框 8"/>
          <p:cNvSpPr txBox="1"/>
          <p:nvPr/>
        </p:nvSpPr>
        <p:spPr>
          <a:xfrm>
            <a:off x="726891" y="1104822"/>
            <a:ext cx="1057037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/>
            <a:r>
              <a:rPr lang="zh-CN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“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GMT</a:t>
            </a:r>
            <a:r>
              <a:rPr lang="zh-CN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”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Glodon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Management Trainee 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r>
              <a:rPr lang="zh-CN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管理</a:t>
            </a:r>
            <a:r>
              <a:rPr lang="zh-CN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培训生项目是广联达面向优秀的高校应届毕业生，选拔具有管理潜力的人才，进行为期三年系统全面的训练和培养工作。</a:t>
            </a:r>
          </a:p>
          <a:p>
            <a:pPr indent="457200"/>
            <a:endParaRPr lang="en-US" altLang="zh-CN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457200"/>
            <a:r>
              <a:rPr lang="zh-CN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项目</a:t>
            </a:r>
            <a:r>
              <a:rPr lang="zh-CN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目的是希望通过高标准、严要求，辅以优秀的管理经理作为培训导师亲自指导，通过跨部门、跨职能、跨地域的轮岗，给予最大的机会和挑战，以最快的速度，发展成为全面的管理型人才。为公司储备专业的管理人才，经过公司的培养和历练，未来能够成长为公司的中高层管理人员。</a:t>
            </a:r>
          </a:p>
        </p:txBody>
      </p:sp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5397299"/>
              </p:ext>
            </p:extLst>
          </p:nvPr>
        </p:nvGraphicFramePr>
        <p:xfrm>
          <a:off x="862376" y="3476564"/>
          <a:ext cx="1068735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2541"/>
                <a:gridCol w="1733265"/>
                <a:gridCol w="3672799"/>
                <a:gridCol w="3628753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 anchor="ctr">
                    <a:solidFill>
                      <a:srgbClr val="1B9D8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工作地点</a:t>
                      </a:r>
                      <a:endParaRPr lang="zh-CN" altLang="en-US" dirty="0"/>
                    </a:p>
                  </a:txBody>
                  <a:tcPr anchor="ctr">
                    <a:solidFill>
                      <a:srgbClr val="1B9D8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面向专业</a:t>
                      </a:r>
                      <a:endParaRPr lang="zh-CN" altLang="en-US" dirty="0"/>
                    </a:p>
                  </a:txBody>
                  <a:tcPr anchor="ctr">
                    <a:solidFill>
                      <a:srgbClr val="1B9D8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其他</a:t>
                      </a:r>
                      <a:endParaRPr lang="zh-CN" altLang="en-US" dirty="0"/>
                    </a:p>
                  </a:txBody>
                  <a:tcPr anchor="ctr">
                    <a:solidFill>
                      <a:srgbClr val="1B9D83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 smtClean="0"/>
                        <a:t>营销管培生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全国各地轮岗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+mn-ea"/>
                          <a:ea typeface="+mn-ea"/>
                        </a:rPr>
                        <a:t>2016</a:t>
                      </a:r>
                      <a:r>
                        <a:rPr lang="zh-CN" altLang="en-US" dirty="0" smtClean="0">
                          <a:latin typeface="+mn-ea"/>
                          <a:ea typeface="+mn-ea"/>
                        </a:rPr>
                        <a:t>应届本科以上学历，专业不限</a:t>
                      </a:r>
                      <a:endParaRPr lang="zh-CN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en-US" dirty="0" smtClean="0">
                          <a:latin typeface="+mn-ea"/>
                          <a:ea typeface="+mn-ea"/>
                        </a:rPr>
                        <a:t>内驱力、分析力、合作力、学习力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2410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703324" y="516459"/>
            <a:ext cx="360040" cy="360040"/>
            <a:chOff x="1691680" y="2492896"/>
            <a:chExt cx="360040" cy="360040"/>
          </a:xfrm>
        </p:grpSpPr>
        <p:sp>
          <p:nvSpPr>
            <p:cNvPr id="5" name="矩形 4"/>
            <p:cNvSpPr/>
            <p:nvPr/>
          </p:nvSpPr>
          <p:spPr>
            <a:xfrm>
              <a:off x="1691680" y="2492896"/>
              <a:ext cx="360040" cy="360040"/>
            </a:xfrm>
            <a:prstGeom prst="rect">
              <a:avLst/>
            </a:prstGeom>
            <a:solidFill>
              <a:srgbClr val="1B9D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矩形 5"/>
            <p:cNvSpPr/>
            <p:nvPr/>
          </p:nvSpPr>
          <p:spPr>
            <a:xfrm flipV="1">
              <a:off x="1691680" y="2807217"/>
              <a:ext cx="360040" cy="45719"/>
            </a:xfrm>
            <a:prstGeom prst="rect">
              <a:avLst/>
            </a:prstGeom>
            <a:solidFill>
              <a:srgbClr val="17836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7" name="TextBox 3"/>
          <p:cNvSpPr txBox="1"/>
          <p:nvPr/>
        </p:nvSpPr>
        <p:spPr>
          <a:xfrm>
            <a:off x="726891" y="51181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5</a:t>
            </a:r>
            <a:endParaRPr lang="zh-CN" altLang="en-US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标题 1"/>
          <p:cNvSpPr txBox="1">
            <a:spLocks/>
          </p:cNvSpPr>
          <p:nvPr/>
        </p:nvSpPr>
        <p:spPr>
          <a:xfrm>
            <a:off x="1064653" y="575462"/>
            <a:ext cx="3405064" cy="27404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2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b="1" dirty="0"/>
              <a:t>网</a:t>
            </a:r>
            <a:r>
              <a:rPr lang="zh-CN" altLang="en-US" b="1" dirty="0" smtClean="0"/>
              <a:t>申地址</a:t>
            </a:r>
            <a:endParaRPr lang="zh-CN" altLang="en-US" b="1" dirty="0"/>
          </a:p>
        </p:txBody>
      </p:sp>
      <p:grpSp>
        <p:nvGrpSpPr>
          <p:cNvPr id="10" name="组合 9"/>
          <p:cNvGrpSpPr/>
          <p:nvPr/>
        </p:nvGrpSpPr>
        <p:grpSpPr>
          <a:xfrm>
            <a:off x="726891" y="4677713"/>
            <a:ext cx="360040" cy="360040"/>
            <a:chOff x="1691680" y="2492896"/>
            <a:chExt cx="360040" cy="360040"/>
          </a:xfrm>
        </p:grpSpPr>
        <p:sp>
          <p:nvSpPr>
            <p:cNvPr id="11" name="矩形 10"/>
            <p:cNvSpPr/>
            <p:nvPr/>
          </p:nvSpPr>
          <p:spPr>
            <a:xfrm>
              <a:off x="1691680" y="2492896"/>
              <a:ext cx="360040" cy="360040"/>
            </a:xfrm>
            <a:prstGeom prst="rect">
              <a:avLst/>
            </a:prstGeom>
            <a:solidFill>
              <a:srgbClr val="1B9D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矩形 11"/>
            <p:cNvSpPr/>
            <p:nvPr/>
          </p:nvSpPr>
          <p:spPr>
            <a:xfrm flipV="1">
              <a:off x="1691680" y="2807217"/>
              <a:ext cx="360040" cy="45719"/>
            </a:xfrm>
            <a:prstGeom prst="rect">
              <a:avLst/>
            </a:prstGeom>
            <a:solidFill>
              <a:srgbClr val="17836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3" name="TextBox 3"/>
          <p:cNvSpPr txBox="1"/>
          <p:nvPr/>
        </p:nvSpPr>
        <p:spPr>
          <a:xfrm>
            <a:off x="750458" y="4673067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6</a:t>
            </a:r>
            <a:endParaRPr lang="zh-CN" altLang="en-US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标题 1"/>
          <p:cNvSpPr txBox="1">
            <a:spLocks/>
          </p:cNvSpPr>
          <p:nvPr/>
        </p:nvSpPr>
        <p:spPr>
          <a:xfrm>
            <a:off x="1088220" y="4736716"/>
            <a:ext cx="3405064" cy="27404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2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b="1" dirty="0" smtClean="0"/>
              <a:t>招聘流程</a:t>
            </a:r>
            <a:endParaRPr lang="zh-CN" altLang="en-US" b="1" dirty="0"/>
          </a:p>
        </p:txBody>
      </p:sp>
      <p:sp>
        <p:nvSpPr>
          <p:cNvPr id="2" name="文本框 1"/>
          <p:cNvSpPr txBox="1"/>
          <p:nvPr/>
        </p:nvSpPr>
        <p:spPr>
          <a:xfrm>
            <a:off x="1086931" y="1207045"/>
            <a:ext cx="93549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1B9D83"/>
              </a:buClr>
              <a:buFont typeface="Wingdings" panose="05000000000000000000" pitchFamily="2" charset="2"/>
              <a:buChar char="p"/>
            </a:pP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PC</a:t>
            </a:r>
            <a:r>
              <a:rPr lang="zh-CN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端网申渠道：</a:t>
            </a:r>
            <a:r>
              <a:rPr lang="en-US" altLang="zh-CN" u="sng" dirty="0">
                <a:latin typeface="微软雅黑" panose="020B0503020204020204" pitchFamily="34" charset="-122"/>
                <a:ea typeface="微软雅黑" panose="020B0503020204020204" pitchFamily="34" charset="-122"/>
                <a:hlinkClick r:id="rId2"/>
              </a:rPr>
              <a:t>http://zhaopin.glodon.com</a:t>
            </a:r>
            <a:r>
              <a:rPr lang="en-US" altLang="zh-CN" u="sng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zh-CN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buClr>
                <a:srgbClr val="1B9D83"/>
              </a:buClr>
              <a:buFont typeface="Wingdings" panose="05000000000000000000" pitchFamily="2" charset="2"/>
              <a:buChar char="p"/>
            </a:pPr>
            <a:r>
              <a:rPr lang="zh-CN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移动端网申渠道</a:t>
            </a:r>
            <a:r>
              <a:rPr lang="zh-CN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扫码下方二维码，关注“广联达招聘”公众号。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7109" y="1855699"/>
            <a:ext cx="2817368" cy="2817368"/>
          </a:xfrm>
          <a:prstGeom prst="rect">
            <a:avLst/>
          </a:prstGeom>
        </p:spPr>
      </p:pic>
      <p:graphicFrame>
        <p:nvGraphicFramePr>
          <p:cNvPr id="9" name="图示 8"/>
          <p:cNvGraphicFramePr/>
          <p:nvPr>
            <p:extLst>
              <p:ext uri="{D42A27DB-BD31-4B8C-83A1-F6EECF244321}">
                <p14:modId xmlns:p14="http://schemas.microsoft.com/office/powerpoint/2010/main" val="3644475468"/>
              </p:ext>
            </p:extLst>
          </p:nvPr>
        </p:nvGraphicFramePr>
        <p:xfrm>
          <a:off x="1884516" y="5279923"/>
          <a:ext cx="8128000" cy="5751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165747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703324" y="516459"/>
            <a:ext cx="360040" cy="360040"/>
            <a:chOff x="1691680" y="2492896"/>
            <a:chExt cx="360040" cy="360040"/>
          </a:xfrm>
        </p:grpSpPr>
        <p:sp>
          <p:nvSpPr>
            <p:cNvPr id="5" name="矩形 4"/>
            <p:cNvSpPr/>
            <p:nvPr/>
          </p:nvSpPr>
          <p:spPr>
            <a:xfrm>
              <a:off x="1691680" y="2492896"/>
              <a:ext cx="360040" cy="360040"/>
            </a:xfrm>
            <a:prstGeom prst="rect">
              <a:avLst/>
            </a:prstGeom>
            <a:solidFill>
              <a:srgbClr val="1B9D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矩形 5"/>
            <p:cNvSpPr/>
            <p:nvPr/>
          </p:nvSpPr>
          <p:spPr>
            <a:xfrm flipV="1">
              <a:off x="1691680" y="2807217"/>
              <a:ext cx="360040" cy="45719"/>
            </a:xfrm>
            <a:prstGeom prst="rect">
              <a:avLst/>
            </a:prstGeom>
            <a:solidFill>
              <a:srgbClr val="17836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7" name="TextBox 3"/>
          <p:cNvSpPr txBox="1"/>
          <p:nvPr/>
        </p:nvSpPr>
        <p:spPr>
          <a:xfrm>
            <a:off x="726891" y="51181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7</a:t>
            </a:r>
            <a:endParaRPr lang="zh-CN" altLang="en-US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标题 1"/>
          <p:cNvSpPr txBox="1">
            <a:spLocks/>
          </p:cNvSpPr>
          <p:nvPr/>
        </p:nvSpPr>
        <p:spPr>
          <a:xfrm>
            <a:off x="1064653" y="575462"/>
            <a:ext cx="3405064" cy="27404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2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b="1" dirty="0" smtClean="0"/>
              <a:t>招聘行程</a:t>
            </a:r>
            <a:endParaRPr lang="zh-CN" altLang="en-US" b="1" dirty="0"/>
          </a:p>
        </p:txBody>
      </p:sp>
      <p:sp>
        <p:nvSpPr>
          <p:cNvPr id="15" name="文本框 14"/>
          <p:cNvSpPr txBox="1"/>
          <p:nvPr/>
        </p:nvSpPr>
        <p:spPr>
          <a:xfrm>
            <a:off x="1209368" y="962337"/>
            <a:ext cx="93831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1B9D83"/>
              </a:buClr>
              <a:buFont typeface="Wingdings" panose="05000000000000000000" pitchFamily="2" charset="2"/>
              <a:buChar char="p"/>
            </a:pP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时间：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9</a:t>
            </a:r>
            <a:r>
              <a:rPr lang="zh-CN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15</a:t>
            </a:r>
            <a:r>
              <a:rPr lang="zh-CN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-10</a:t>
            </a:r>
            <a:r>
              <a:rPr lang="zh-CN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15</a:t>
            </a:r>
            <a:r>
              <a:rPr lang="zh-CN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详细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行程</a:t>
            </a:r>
            <a:r>
              <a:rPr lang="zh-CN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请见官方网站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u="sng" dirty="0">
                <a:latin typeface="微软雅黑" panose="020B0503020204020204" pitchFamily="34" charset="-122"/>
                <a:ea typeface="微软雅黑" panose="020B0503020204020204" pitchFamily="34" charset="-122"/>
                <a:hlinkClick r:id="rId2"/>
              </a:rPr>
              <a:t>http://</a:t>
            </a:r>
            <a:r>
              <a:rPr lang="en-US" altLang="zh-CN" u="sng" dirty="0" smtClean="0">
                <a:latin typeface="微软雅黑" panose="020B0503020204020204" pitchFamily="34" charset="-122"/>
                <a:ea typeface="微软雅黑" panose="020B0503020204020204" pitchFamily="34" charset="-122"/>
                <a:hlinkClick r:id="rId2"/>
              </a:rPr>
              <a:t>zhaopin.glodon.com</a:t>
            </a:r>
            <a:endParaRPr lang="zh-CN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buClr>
                <a:srgbClr val="1B9D83"/>
              </a:buClr>
              <a:buFont typeface="Wingdings" panose="05000000000000000000" pitchFamily="2" charset="2"/>
              <a:buChar char="p"/>
            </a:pP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地点：</a:t>
            </a:r>
            <a:r>
              <a:rPr lang="zh-CN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西安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-</a:t>
            </a:r>
            <a:r>
              <a:rPr lang="zh-CN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北京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-</a:t>
            </a:r>
            <a:r>
              <a:rPr lang="zh-CN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济南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-</a:t>
            </a:r>
            <a:r>
              <a:rPr lang="zh-CN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天津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-</a:t>
            </a:r>
            <a:r>
              <a:rPr lang="zh-CN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上海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-</a:t>
            </a:r>
            <a:r>
              <a:rPr lang="zh-CN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杭州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-</a:t>
            </a:r>
            <a:r>
              <a:rPr lang="zh-CN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成都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-</a:t>
            </a:r>
            <a:r>
              <a:rPr lang="zh-CN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南京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-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武汉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-</a:t>
            </a:r>
            <a:r>
              <a:rPr lang="zh-CN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哈尔滨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-</a:t>
            </a:r>
            <a:r>
              <a:rPr lang="zh-CN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长春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-</a:t>
            </a:r>
            <a:r>
              <a:rPr lang="zh-CN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大连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-</a:t>
            </a:r>
            <a:r>
              <a:rPr lang="zh-CN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沈阳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 </a:t>
            </a:r>
            <a:endParaRPr lang="zh-CN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22" name="图片 2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582" y="1721501"/>
            <a:ext cx="9552735" cy="4892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5096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组合 9"/>
          <p:cNvGrpSpPr/>
          <p:nvPr/>
        </p:nvGrpSpPr>
        <p:grpSpPr>
          <a:xfrm>
            <a:off x="749169" y="1323339"/>
            <a:ext cx="360040" cy="360040"/>
            <a:chOff x="1691680" y="2492896"/>
            <a:chExt cx="360040" cy="360040"/>
          </a:xfrm>
        </p:grpSpPr>
        <p:sp>
          <p:nvSpPr>
            <p:cNvPr id="11" name="矩形 10"/>
            <p:cNvSpPr/>
            <p:nvPr/>
          </p:nvSpPr>
          <p:spPr>
            <a:xfrm>
              <a:off x="1691680" y="2492896"/>
              <a:ext cx="360040" cy="360040"/>
            </a:xfrm>
            <a:prstGeom prst="rect">
              <a:avLst/>
            </a:prstGeom>
            <a:solidFill>
              <a:srgbClr val="1B9D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矩形 11"/>
            <p:cNvSpPr/>
            <p:nvPr/>
          </p:nvSpPr>
          <p:spPr>
            <a:xfrm flipV="1">
              <a:off x="1691680" y="2807217"/>
              <a:ext cx="360040" cy="45719"/>
            </a:xfrm>
            <a:prstGeom prst="rect">
              <a:avLst/>
            </a:prstGeom>
            <a:solidFill>
              <a:srgbClr val="17836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3" name="TextBox 3"/>
          <p:cNvSpPr txBox="1"/>
          <p:nvPr/>
        </p:nvSpPr>
        <p:spPr>
          <a:xfrm>
            <a:off x="772736" y="131869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8</a:t>
            </a:r>
            <a:endParaRPr lang="zh-CN" altLang="en-US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标题 1"/>
          <p:cNvSpPr txBox="1">
            <a:spLocks/>
          </p:cNvSpPr>
          <p:nvPr/>
        </p:nvSpPr>
        <p:spPr>
          <a:xfrm>
            <a:off x="1110498" y="1382342"/>
            <a:ext cx="3405064" cy="27404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2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b="1" dirty="0" smtClean="0"/>
              <a:t>我们提供</a:t>
            </a:r>
            <a:endParaRPr lang="zh-CN" altLang="en-US" b="1" dirty="0"/>
          </a:p>
        </p:txBody>
      </p:sp>
      <p:sp>
        <p:nvSpPr>
          <p:cNvPr id="2" name="文本框 1"/>
          <p:cNvSpPr txBox="1"/>
          <p:nvPr/>
        </p:nvSpPr>
        <p:spPr>
          <a:xfrm>
            <a:off x="1255213" y="1832866"/>
            <a:ext cx="38935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1B9D83"/>
              </a:buClr>
              <a:buFont typeface="Wingdings" panose="05000000000000000000" pitchFamily="2" charset="2"/>
              <a:buChar char="p"/>
            </a:pP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3-6</a:t>
            </a:r>
            <a:r>
              <a:rPr lang="zh-CN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个月</a:t>
            </a:r>
            <a:r>
              <a:rPr lang="zh-CN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的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培养计划</a:t>
            </a:r>
            <a:endParaRPr lang="en-US" altLang="zh-CN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buClr>
                <a:srgbClr val="1B9D83"/>
              </a:buClr>
              <a:buFont typeface="Wingdings" panose="05000000000000000000" pitchFamily="2" charset="2"/>
              <a:buChar char="p"/>
            </a:pPr>
            <a:r>
              <a:rPr lang="zh-CN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一对一</a:t>
            </a:r>
            <a:r>
              <a:rPr lang="zh-CN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的导师</a:t>
            </a:r>
            <a:r>
              <a:rPr lang="zh-CN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师父</a:t>
            </a:r>
            <a:endParaRPr lang="en-US" altLang="zh-CN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buClr>
                <a:srgbClr val="1B9D83"/>
              </a:buClr>
              <a:buFont typeface="Wingdings" panose="05000000000000000000" pitchFamily="2" charset="2"/>
              <a:buChar char="p"/>
            </a:pPr>
            <a:r>
              <a:rPr lang="zh-CN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最</a:t>
            </a:r>
            <a:r>
              <a:rPr lang="zh-CN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前端科技的学习机</a:t>
            </a:r>
            <a:r>
              <a:rPr lang="zh-CN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会</a:t>
            </a:r>
            <a:endParaRPr lang="en-US" altLang="zh-CN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buClr>
                <a:srgbClr val="1B9D83"/>
              </a:buClr>
              <a:buFont typeface="Wingdings" panose="05000000000000000000" pitchFamily="2" charset="2"/>
              <a:buChar char="p"/>
            </a:pPr>
            <a:r>
              <a:rPr lang="zh-CN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技术专家与管理职能双晋升</a:t>
            </a:r>
            <a:r>
              <a:rPr lang="zh-CN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通道</a:t>
            </a:r>
            <a:endParaRPr lang="zh-CN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6" name="组合 15"/>
          <p:cNvGrpSpPr/>
          <p:nvPr/>
        </p:nvGrpSpPr>
        <p:grpSpPr>
          <a:xfrm>
            <a:off x="772736" y="3214322"/>
            <a:ext cx="360040" cy="360040"/>
            <a:chOff x="1691680" y="2492896"/>
            <a:chExt cx="360040" cy="360040"/>
          </a:xfrm>
        </p:grpSpPr>
        <p:sp>
          <p:nvSpPr>
            <p:cNvPr id="17" name="矩形 16"/>
            <p:cNvSpPr/>
            <p:nvPr/>
          </p:nvSpPr>
          <p:spPr>
            <a:xfrm>
              <a:off x="1691680" y="2492896"/>
              <a:ext cx="360040" cy="360040"/>
            </a:xfrm>
            <a:prstGeom prst="rect">
              <a:avLst/>
            </a:prstGeom>
            <a:solidFill>
              <a:srgbClr val="1B9D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8" name="矩形 17"/>
            <p:cNvSpPr/>
            <p:nvPr/>
          </p:nvSpPr>
          <p:spPr>
            <a:xfrm flipV="1">
              <a:off x="1691680" y="2807217"/>
              <a:ext cx="360040" cy="45719"/>
            </a:xfrm>
            <a:prstGeom prst="rect">
              <a:avLst/>
            </a:prstGeom>
            <a:solidFill>
              <a:srgbClr val="17836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9" name="TextBox 3"/>
          <p:cNvSpPr txBox="1"/>
          <p:nvPr/>
        </p:nvSpPr>
        <p:spPr>
          <a:xfrm>
            <a:off x="796303" y="320967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9</a:t>
            </a:r>
            <a:endParaRPr lang="zh-CN" altLang="en-US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标题 1"/>
          <p:cNvSpPr txBox="1">
            <a:spLocks/>
          </p:cNvSpPr>
          <p:nvPr/>
        </p:nvSpPr>
        <p:spPr>
          <a:xfrm>
            <a:off x="1134065" y="3273325"/>
            <a:ext cx="3405064" cy="27404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2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b="1" dirty="0" smtClean="0"/>
              <a:t>联系我们</a:t>
            </a:r>
            <a:endParaRPr lang="zh-CN" altLang="en-US" b="1" dirty="0"/>
          </a:p>
        </p:txBody>
      </p:sp>
      <p:sp>
        <p:nvSpPr>
          <p:cNvPr id="3" name="文本框 2"/>
          <p:cNvSpPr txBox="1"/>
          <p:nvPr/>
        </p:nvSpPr>
        <p:spPr>
          <a:xfrm>
            <a:off x="1255213" y="3787498"/>
            <a:ext cx="82045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联系人：刘军毅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邮箱：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  <a:hlinkClick r:id="rId2"/>
              </a:rPr>
              <a:t>liujy-e@glodon.com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工作电话：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010-56403339</a:t>
            </a:r>
          </a:p>
        </p:txBody>
      </p:sp>
      <p:sp>
        <p:nvSpPr>
          <p:cNvPr id="21" name="文本框 20"/>
          <p:cNvSpPr txBox="1"/>
          <p:nvPr/>
        </p:nvSpPr>
        <p:spPr>
          <a:xfrm>
            <a:off x="6284413" y="1832865"/>
            <a:ext cx="353961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1B9D83"/>
              </a:buClr>
              <a:buFont typeface="Wingdings" panose="05000000000000000000" pitchFamily="2" charset="2"/>
              <a:buChar char="p"/>
            </a:pP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成熟细致的福利关怀</a:t>
            </a:r>
            <a:endParaRPr lang="en-US" altLang="zh-CN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>
              <a:buClr>
                <a:srgbClr val="1B9D83"/>
              </a:buClr>
              <a:buFont typeface="Wingdings" panose="05000000000000000000" pitchFamily="2" charset="2"/>
              <a:buChar char="p"/>
            </a:pP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有竞争力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的薪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酬晋升机制</a:t>
            </a:r>
            <a:endParaRPr lang="en-US" altLang="zh-CN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>
              <a:buClr>
                <a:srgbClr val="1B9D83"/>
              </a:buClr>
              <a:buFont typeface="Wingdings" panose="05000000000000000000" pitchFamily="2" charset="2"/>
              <a:buChar char="p"/>
            </a:pP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海内外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的轮岗机会（管培生）</a:t>
            </a:r>
          </a:p>
          <a:p>
            <a:pPr marL="342900" indent="-342900">
              <a:buClr>
                <a:srgbClr val="1B9D83"/>
              </a:buClr>
              <a:buFont typeface="Wingdings" panose="05000000000000000000" pitchFamily="2" charset="2"/>
              <a:buChar char="p"/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北京有竞争力的户口指标</a:t>
            </a:r>
          </a:p>
        </p:txBody>
      </p:sp>
    </p:spTree>
    <p:extLst>
      <p:ext uri="{BB962C8B-B14F-4D97-AF65-F5344CB8AC3E}">
        <p14:creationId xmlns:p14="http://schemas.microsoft.com/office/powerpoint/2010/main" val="3873887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603</TotalTime>
  <Words>908</Words>
  <Application>Microsoft Office PowerPoint</Application>
  <PresentationFormat>宽屏</PresentationFormat>
  <Paragraphs>115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4" baseType="lpstr">
      <vt:lpstr>宋体</vt:lpstr>
      <vt:lpstr>微软雅黑</vt:lpstr>
      <vt:lpstr>Arial</vt:lpstr>
      <vt:lpstr>Calibri</vt:lpstr>
      <vt:lpstr>Calibri Light</vt:lpstr>
      <vt:lpstr>Wingdings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4B-4-13  刘军毅</dc:creator>
  <cp:lastModifiedBy>4B-3-01  高雪飞</cp:lastModifiedBy>
  <cp:revision>33</cp:revision>
  <dcterms:created xsi:type="dcterms:W3CDTF">2015-08-13T07:23:06Z</dcterms:created>
  <dcterms:modified xsi:type="dcterms:W3CDTF">2015-09-16T07:30:14Z</dcterms:modified>
</cp:coreProperties>
</file>