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7"/>
  </p:notesMasterIdLst>
  <p:handoutMasterIdLst>
    <p:handoutMasterId r:id="rId8"/>
  </p:handoutMasterIdLst>
  <p:sldIdLst>
    <p:sldId id="344" r:id="rId2"/>
    <p:sldId id="348" r:id="rId3"/>
    <p:sldId id="346" r:id="rId4"/>
    <p:sldId id="347" r:id="rId5"/>
    <p:sldId id="349" r:id="rId6"/>
  </p:sldIdLst>
  <p:sldSz cx="9144000" cy="6858000" type="screen4x3"/>
  <p:notesSz cx="6808788" cy="9942513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56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B5FD"/>
    <a:srgbClr val="9E345A"/>
    <a:srgbClr val="F1D7EC"/>
    <a:srgbClr val="CAB7FB"/>
    <a:srgbClr val="FCBB8B"/>
    <a:srgbClr val="852B4B"/>
    <a:srgbClr val="A7375F"/>
    <a:srgbClr val="B83D68"/>
    <a:srgbClr val="FA3253"/>
    <a:srgbClr val="01FF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99" autoAdjust="0"/>
  </p:normalViewPr>
  <p:slideViewPr>
    <p:cSldViewPr>
      <p:cViewPr varScale="1">
        <p:scale>
          <a:sx n="75" d="100"/>
          <a:sy n="75" d="100"/>
        </p:scale>
        <p:origin x="1152" y="54"/>
      </p:cViewPr>
      <p:guideLst>
        <p:guide orient="horz" pos="2304"/>
        <p:guide pos="56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14D1C-5305-42DF-9D0B-56B8FC314FC7}" type="datetimeFigureOut">
              <a:rPr lang="zh-CN" altLang="en-US" smtClean="0"/>
              <a:t>2015/1/9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6DADB-3414-4C33-86B5-65851FD9C6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7059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447355DD-AA48-4709-99D8-7A1E87794C44}" type="datetimeFigureOut">
              <a:rPr lang="zh-CN" altLang="en-US" smtClean="0"/>
              <a:pPr/>
              <a:t>2015/1/9</a:t>
            </a:fld>
            <a:endParaRPr lang="zh-CN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2694"/>
            <a:ext cx="54470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D3681D2B-D836-4430-82ED-316BDD4ED58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63323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81D2B-D836-4430-82ED-316BDD4ED58B}" type="slidenum">
              <a:rPr lang="zh-CN" altLang="en-US" smtClean="0"/>
              <a:pPr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8712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宋体" panose="02010600030101010101" pitchFamily="2" charset="-122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+mn-lt"/>
                <a:ea typeface="宋体" panose="02010600030101010101" pitchFamily="2" charset="-122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4E145FC-1C49-4EEE-8181-F615C0F37447}" type="datetime1">
              <a:rPr lang="en-US" altLang="zh-CN" smtClean="0"/>
              <a:pPr>
                <a:defRPr/>
              </a:pPr>
              <a:t>1/9/2015</a:t>
            </a:fld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8FEB52D-64BA-4F94-8A21-C1B374BDC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52400" y="6356866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北京数成嘉业科技有限责任公司</a:t>
            </a:r>
            <a:endParaRPr lang="zh-CN" altLang="en-US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ea typeface="宋体" panose="02010600030101010101" pitchFamily="2" charset="-122"/>
              </a:defRPr>
            </a:lvl1pPr>
            <a:lvl2pPr>
              <a:defRPr>
                <a:latin typeface="+mn-lt"/>
                <a:ea typeface="宋体" panose="02010600030101010101" pitchFamily="2" charset="-122"/>
              </a:defRPr>
            </a:lvl2pPr>
            <a:lvl3pPr>
              <a:defRPr>
                <a:latin typeface="+mn-lt"/>
                <a:ea typeface="宋体" panose="02010600030101010101" pitchFamily="2" charset="-122"/>
              </a:defRPr>
            </a:lvl3pPr>
            <a:lvl4pPr>
              <a:defRPr>
                <a:latin typeface="+mn-lt"/>
                <a:ea typeface="宋体" panose="02010600030101010101" pitchFamily="2" charset="-122"/>
              </a:defRPr>
            </a:lvl4pPr>
            <a:lvl5pPr>
              <a:defRPr>
                <a:latin typeface="+mn-lt"/>
                <a:ea typeface="宋体" panose="02010600030101010101" pitchFamily="2" charset="-122"/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+mn-lt"/>
                <a:ea typeface="宋体" panose="02010600030101010101" pitchFamily="2" charset="-122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B083A-DDBA-4475-90D0-ABE12B0E06E1}" type="datetime1">
              <a:rPr lang="en-US" altLang="zh-CN" smtClean="0"/>
              <a:pPr>
                <a:defRPr/>
              </a:pPr>
              <a:t>1/9/2015</a:t>
            </a:fld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5C2B-2910-4F3B-B4F2-B38EE5484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heme" Target="../theme/them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3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8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+mn-cs"/>
              </a:defRPr>
            </a:lvl1pPr>
            <a:extLst/>
          </a:lstStyle>
          <a:p>
            <a:pPr>
              <a:defRPr/>
            </a:pPr>
            <a:fld id="{80E1C106-9F5C-4C8B-8ECC-9609901ACEA1}" type="datetime1">
              <a:rPr lang="en-US" altLang="zh-CN" smtClean="0"/>
              <a:pPr>
                <a:defRPr/>
              </a:pPr>
              <a:t>1/9/2015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92F3331-75EB-4375-98D5-D0030755A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0" y="6553200"/>
            <a:ext cx="2698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北京数成嘉业科技有限责任公司</a:t>
            </a:r>
            <a:endParaRPr lang="zh-CN" altLang="en-US" sz="14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n-lt"/>
          <a:ea typeface="宋体" panose="02010600030101010101" pitchFamily="2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数成嘉业公司简介</a:t>
            </a:r>
            <a:endParaRPr 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95C2B-2910-4F3B-B4F2-B38EE54849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85800" y="1143000"/>
            <a:ext cx="814251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北京数成嘉业科技有限责任公司，是一家新成立的高科技服务</a:t>
            </a:r>
            <a:r>
              <a:rPr lang="zh-CN" altLang="en-US" sz="1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公司</a:t>
            </a:r>
            <a:endParaRPr lang="zh-CN" altLang="en-US" sz="1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5750" indent="-28575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本公司由数</a:t>
            </a:r>
            <a:r>
              <a:rPr lang="zh-CN" altLang="en-US" sz="1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位来自全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球顶尖咨询公司</a:t>
            </a:r>
            <a:r>
              <a:rPr lang="zh-CN" altLang="en-US" sz="1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的资深专家共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同</a:t>
            </a:r>
            <a:r>
              <a:rPr lang="zh-CN" altLang="en-US" sz="1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打造</a:t>
            </a:r>
            <a:endParaRPr lang="zh-CN" altLang="en-US" sz="1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5750" indent="-28575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zh-CN" altLang="en-US" sz="1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致力于发展中国数字化技术与应用能力，为电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信运营</a:t>
            </a:r>
            <a:r>
              <a:rPr lang="zh-CN" altLang="en-US" sz="1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商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zh-CN" altLang="en-US" sz="1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广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大的中小企业、互联网企业、金融和其它行业提供咨询、运营支撑、业务外包等</a:t>
            </a:r>
            <a:r>
              <a:rPr lang="zh-CN" altLang="en-US" sz="1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服务</a:t>
            </a:r>
            <a:endParaRPr lang="zh-CN" altLang="en-US" sz="1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5750" indent="-28575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我们的业务聚焦于</a:t>
            </a:r>
            <a:r>
              <a:rPr lang="zh-CN" altLang="en-US" sz="1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endParaRPr lang="zh-CN" altLang="en-US" sz="1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精准营销，包括客户战略分群，广告精准投放，营销策划，营销管理；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zh-CN" altLang="en-US" sz="1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基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于大数据的数据挖掘，包括数据建模，</a:t>
            </a:r>
            <a:r>
              <a:rPr lang="zh-CN" altLang="en-US" sz="1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数据分析；</a:t>
            </a:r>
            <a:endParaRPr lang="zh-CN" altLang="en-US" sz="1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zh-CN" altLang="en-US" sz="1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客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户关系管理，包括客户感知，客户</a:t>
            </a:r>
            <a:r>
              <a:rPr lang="zh-CN" altLang="en-US" sz="1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服务</a:t>
            </a:r>
            <a:endParaRPr lang="en-US" altLang="zh-CN" sz="1600" dirty="0"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5750" indent="-28575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zh-CN" altLang="en-US" sz="1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我们追求领先，崇尚精品，我们正在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发展壮大中</a:t>
            </a:r>
            <a:r>
              <a:rPr lang="en-US" altLang="zh-CN" sz="1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……</a:t>
            </a:r>
          </a:p>
          <a:p>
            <a:pPr marL="285750" indent="-28575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n-US" altLang="zh-CN" sz="1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5750" indent="-28575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公司地址：北京市西城区西直门外大街</a:t>
            </a:r>
            <a:r>
              <a:rPr lang="en-US" altLang="zh-CN" sz="1600" dirty="0">
                <a:latin typeface="宋体" panose="02010600030101010101" pitchFamily="2" charset="-122"/>
                <a:ea typeface="宋体" panose="02010600030101010101" pitchFamily="2" charset="-122"/>
              </a:rPr>
              <a:t>18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号金贸大厦</a:t>
            </a:r>
            <a:r>
              <a:rPr lang="en-US" altLang="zh-CN" sz="1600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座</a:t>
            </a:r>
            <a:r>
              <a:rPr lang="en-US" altLang="zh-CN" sz="1600" dirty="0">
                <a:latin typeface="宋体" panose="02010600030101010101" pitchFamily="2" charset="-122"/>
                <a:ea typeface="宋体" panose="02010600030101010101" pitchFamily="2" charset="-122"/>
              </a:rPr>
              <a:t>510</a:t>
            </a:r>
          </a:p>
          <a:p>
            <a:pPr marL="285750" indent="-28575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交通指引：地铁西直门站西南出口向西</a:t>
            </a:r>
            <a:r>
              <a:rPr lang="en-US" altLang="zh-CN" sz="1600" dirty="0">
                <a:latin typeface="宋体" panose="02010600030101010101" pitchFamily="2" charset="-122"/>
                <a:ea typeface="宋体" panose="02010600030101010101" pitchFamily="2" charset="-122"/>
              </a:rPr>
              <a:t>300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米；公交车西直门外下车即是</a:t>
            </a:r>
            <a:endParaRPr lang="en-US" altLang="zh-CN" sz="1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5750" indent="-28575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联系电话：</a:t>
            </a:r>
            <a:r>
              <a:rPr lang="en-US" altLang="zh-CN" sz="1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010-88334439</a:t>
            </a:r>
            <a:r>
              <a:rPr lang="zh-CN" altLang="en-US" sz="1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，联系人：马静</a:t>
            </a:r>
            <a:endParaRPr lang="en-US" altLang="zh-CN" sz="1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5750" indent="-28575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zh-CN" altLang="en-US" sz="1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923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</a:rPr>
              <a:t>精</a:t>
            </a:r>
            <a:r>
              <a:rPr lang="zh-CN" altLang="en-US" sz="2800" dirty="0" smtClean="0">
                <a:latin typeface="宋体" panose="02010600030101010101" pitchFamily="2" charset="-122"/>
              </a:rPr>
              <a:t>准营销顾问</a:t>
            </a:r>
            <a:endParaRPr 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95C2B-2910-4F3B-B4F2-B38EE5484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80585" y="990600"/>
            <a:ext cx="8130015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zh-CN" altLang="en-US" sz="1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岗位职责：</a:t>
            </a:r>
            <a:endParaRPr lang="en-US" altLang="zh-CN" sz="14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分析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用户行为及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需求，进行用户群</a:t>
            </a:r>
            <a:r>
              <a:rPr lang="zh-CN" altLang="en-US" sz="1400" smtClean="0">
                <a:latin typeface="宋体" panose="02010600030101010101" pitchFamily="2" charset="-122"/>
                <a:ea typeface="宋体" panose="02010600030101010101" pitchFamily="2" charset="-122"/>
              </a:rPr>
              <a:t>细分</a:t>
            </a:r>
            <a:r>
              <a:rPr lang="zh-CN" altLang="en-US" sz="1400" smtClean="0">
                <a:latin typeface="宋体" panose="02010600030101010101" pitchFamily="2" charset="-122"/>
                <a:ea typeface="宋体" panose="02010600030101010101" pitchFamily="2" charset="-122"/>
              </a:rPr>
              <a:t>，进行营销策划，设计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营销方案；</a:t>
            </a: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负责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营销方案的撰写；制定营销流程，指导营销团队执行营销方案；</a:t>
            </a: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监督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营销团队执行，评估执行效果，改进营销方案；</a:t>
            </a: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收集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市场信息， 负责相关市场调研及评估工作，及时了解行业政策、行业发展、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行业机构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动态，并对其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进行预测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分析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1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5750" indent="-28575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zh-CN" altLang="en-US" sz="1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任职条件：</a:t>
            </a:r>
            <a:endParaRPr lang="en-US" altLang="zh-CN" sz="14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本科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及以上学历，市场营销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、管理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、中文等其他相关专业；</a:t>
            </a: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altLang="zh-CN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年以上工作经验，具有通信、互联网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、高端服务类等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行业市场营销类工作经验或项目管理经验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、市场分析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相关工作经验者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优先；</a:t>
            </a:r>
            <a:endParaRPr lang="en-US" altLang="zh-CN" sz="1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良好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的市场敏锐度，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实际参与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过营销策划、精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准营销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项目或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广告精准投放项目者优先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较强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的文案撰写能力，思维清晰，逻辑性强； </a:t>
            </a: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高度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的工作热情和良好的团队合作精神，能适应出差；</a:t>
            </a: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良好的语言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表达能力和沟通能力；</a:t>
            </a: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熟练使用</a:t>
            </a:r>
            <a:r>
              <a:rPr lang="en-US" altLang="zh-CN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office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等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办公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软件，具有使用数据挖掘软件经验者优先。</a:t>
            </a:r>
            <a:endParaRPr lang="en-US" altLang="zh-CN" sz="1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456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2800" dirty="0" smtClean="0">
                <a:latin typeface="宋体" panose="02010600030101010101" pitchFamily="2" charset="-122"/>
              </a:rPr>
              <a:t>数据分析</a:t>
            </a:r>
            <a:r>
              <a:rPr lang="zh-CN" altLang="en-US" sz="2800" dirty="0">
                <a:latin typeface="宋体" panose="02010600030101010101" pitchFamily="2" charset="-122"/>
              </a:rPr>
              <a:t>顾问</a:t>
            </a:r>
            <a:endParaRPr 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95C2B-2910-4F3B-B4F2-B38EE5484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80585" y="990600"/>
            <a:ext cx="8130015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zh-CN" altLang="en-US" sz="1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岗位职责：</a:t>
            </a:r>
            <a:endParaRPr lang="en-US" altLang="zh-CN" sz="14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根据业务需要提出数据提取需求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，与信息技术部门人员沟通，制定数据提取方案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lang="zh-CN" altLang="en-US" sz="1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对收集到的数据进行校验，并组织数据清洗；</a:t>
            </a:r>
            <a:endParaRPr lang="en-US" altLang="zh-CN" sz="1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针对特定的业务需求，进行数据建模；</a:t>
            </a:r>
            <a:endParaRPr lang="en-US" altLang="zh-CN" sz="1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使用收集的数据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，进行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数据挖掘；</a:t>
            </a:r>
            <a:endParaRPr lang="en-US" altLang="zh-CN" sz="1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制作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数据报表，定期提交数据分析报告；</a:t>
            </a: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持续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改进数据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收集方法、优化数据模型，提升数据挖掘能力。</a:t>
            </a:r>
            <a:endParaRPr lang="en-US" altLang="zh-CN" sz="1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5750" indent="-28575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zh-CN" altLang="en-US" sz="1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任职条件：</a:t>
            </a:r>
            <a:endParaRPr lang="en-US" altLang="zh-CN" sz="14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本科及以上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学历，数学与应用数学、数量经济类、互联网应用、信息技术类专业优先；</a:t>
            </a: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altLang="zh-CN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年以上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工作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经验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具有通信、互联网、高端服务类等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行业数据分析相关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工作经验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者，或数据挖掘类、相关咨询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类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工作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经验者优先；</a:t>
            </a: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熟悉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定性或定量分析方法，熟悉各类研究模型；熟练运用</a:t>
            </a:r>
            <a:r>
              <a:rPr lang="en-US" altLang="zh-CN" sz="1400" dirty="0">
                <a:latin typeface="宋体" panose="02010600030101010101" pitchFamily="2" charset="-122"/>
                <a:ea typeface="宋体" panose="02010600030101010101" pitchFamily="2" charset="-122"/>
              </a:rPr>
              <a:t>SPSS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1400" dirty="0">
                <a:latin typeface="宋体" panose="02010600030101010101" pitchFamily="2" charset="-122"/>
                <a:ea typeface="宋体" panose="02010600030101010101" pitchFamily="2" charset="-122"/>
              </a:rPr>
              <a:t>SAS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Hadoop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等数据分析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软件；</a:t>
            </a: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良好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数据洞察力，实际参与过精准营销项目者或广告精准投放项目者优先；</a:t>
            </a: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良好的逻辑思维与表达能力；</a:t>
            </a: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高度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的工作热情和良好的团队合作精神，能适应出差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lang="zh-CN" altLang="en-US" sz="1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熟练使用</a:t>
            </a:r>
            <a:r>
              <a:rPr lang="en-US" altLang="zh-CN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office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等办公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软件。</a:t>
            </a: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endParaRPr lang="en-US" altLang="zh-CN" sz="1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66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2800" dirty="0" smtClean="0">
                <a:latin typeface="宋体" panose="02010600030101010101" pitchFamily="2" charset="-122"/>
              </a:rPr>
              <a:t>管理咨询顾问</a:t>
            </a:r>
            <a:endParaRPr 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95C2B-2910-4F3B-B4F2-B38EE5484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80585" y="990600"/>
            <a:ext cx="8130015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zh-CN" altLang="en-US" sz="1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岗位职责：</a:t>
            </a:r>
            <a:endParaRPr lang="en-US" altLang="zh-CN" sz="14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负责收集、整理、分析项目中的资料；</a:t>
            </a:r>
            <a:endParaRPr lang="en-US" altLang="zh-CN" sz="1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参与项目访谈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，记录并分析访谈信息；</a:t>
            </a:r>
            <a:endParaRPr lang="en-US" altLang="zh-CN" sz="1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参与项目团队内部沟通，提供解决方案；</a:t>
            </a:r>
            <a:endParaRPr lang="en-US" altLang="zh-CN" sz="1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独立完成咨询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报告中部分模块的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撰写；</a:t>
            </a:r>
            <a:endParaRPr lang="en-US" altLang="zh-CN" sz="1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协助项目经理进行项目前期的客户沟通、方案设计和推荐、项目建议书的撰写；</a:t>
            </a: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负责咨询项目的需求讨论、方案设计和沟通； </a:t>
            </a: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协同项目经理完成其他工作。</a:t>
            </a:r>
            <a:endParaRPr lang="en-US" altLang="zh-CN" sz="1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5750" indent="-28575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zh-CN" altLang="en-US" sz="1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任职条件：</a:t>
            </a:r>
            <a:endParaRPr lang="en-US" altLang="zh-CN" sz="14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本科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及以上学历，管理、人文社科、金融、经济、市场营销、新闻类等相关专业；</a:t>
            </a:r>
            <a:endParaRPr lang="en-US" altLang="zh-CN" sz="1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altLang="zh-CN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1-2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年管理咨询公司工作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经验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，参与过通信、互联网、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金融、高端服务类等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行业咨询项目的优先；</a:t>
            </a:r>
            <a:endParaRPr lang="en-US" altLang="zh-CN" sz="1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有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客户关系管理、客户感知、客户体验等方面的项目经验；</a:t>
            </a:r>
            <a:endParaRPr lang="en-US" altLang="zh-CN" dirty="0"/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优秀的语言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表达、沟通能力和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文字运用能力，良好的逻辑思维、分析能力；</a:t>
            </a:r>
            <a:endParaRPr lang="en-US" altLang="zh-CN" sz="1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高度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的工作热情和良好的团队合作精神，能适应出差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lang="en-US" altLang="zh-CN" sz="1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快速学习能力与良好的承压能力；</a:t>
            </a:r>
            <a:endParaRPr lang="en-US" altLang="zh-CN" sz="1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熟练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使用</a:t>
            </a:r>
            <a:r>
              <a:rPr lang="en-US" altLang="zh-CN" sz="1400" dirty="0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en-US" altLang="zh-CN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ffice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1400" dirty="0" err="1">
                <a:latin typeface="宋体" panose="02010600030101010101" pitchFamily="2" charset="-122"/>
                <a:ea typeface="宋体" panose="02010600030101010101" pitchFamily="2" charset="-122"/>
              </a:rPr>
              <a:t>v</a:t>
            </a:r>
            <a:r>
              <a:rPr lang="en-US" altLang="zh-CN" sz="1400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isio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等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办公软件。</a:t>
            </a:r>
            <a:endParaRPr lang="en-US" altLang="zh-CN" sz="1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8737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2800" dirty="0" smtClean="0">
                <a:latin typeface="宋体" panose="02010600030101010101" pitchFamily="2" charset="-122"/>
              </a:rPr>
              <a:t>管理咨询高级顾问</a:t>
            </a:r>
            <a:endParaRPr 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95C2B-2910-4F3B-B4F2-B38EE54849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80585" y="990600"/>
            <a:ext cx="8130015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zh-CN" altLang="en-US" sz="1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岗位职责：</a:t>
            </a:r>
            <a:endParaRPr lang="en-US" altLang="zh-CN" sz="14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独立或协助项目经理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进行项目前期的客户沟通、方案设计和推荐、项目建议书的撰写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lang="en-US" altLang="zh-CN" sz="1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撰写项目工作说明书、项目章程等项目文档；</a:t>
            </a:r>
            <a:endParaRPr lang="en-US" altLang="zh-CN" sz="1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与客户沟通确认项目需求、实施方案、交付结果等；</a:t>
            </a:r>
            <a:endParaRPr lang="en-US" altLang="zh-CN" sz="1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独立完成咨询报告中部分模块的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撰写；</a:t>
            </a:r>
            <a:endParaRPr lang="en-US" altLang="zh-CN" sz="1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预见并管理项目潜在风险，提供解决方案与建议；</a:t>
            </a:r>
            <a:endParaRPr lang="en-US" altLang="zh-CN" sz="1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协同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项目经理完成其他工作。</a:t>
            </a:r>
            <a:endParaRPr lang="en-US" altLang="zh-CN" sz="1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5750" indent="-28575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zh-CN" altLang="en-US" sz="1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任职条件：</a:t>
            </a:r>
            <a:endParaRPr lang="en-US" altLang="zh-CN" sz="14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本科及以上学历，</a:t>
            </a:r>
            <a:r>
              <a:rPr lang="en-US" altLang="zh-CN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3-5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年管理咨询公司工作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经验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，参与过通信、互联网、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金融、高端服务类等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行业咨询项目的优先；</a:t>
            </a:r>
            <a:endParaRPr lang="en-US" altLang="zh-CN" sz="1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有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客户关系管理、客户感知、客户体验等方面的项目经验；</a:t>
            </a:r>
            <a:endParaRPr lang="en-US" altLang="zh-CN" sz="1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有独立承担项目交付的经验；</a:t>
            </a:r>
            <a:endParaRPr lang="en-US" altLang="zh-CN" dirty="0"/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优秀的语言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表达、沟通能力和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文字运用能力，良好的逻辑思维、分析能力；</a:t>
            </a:r>
            <a:endParaRPr lang="en-US" altLang="zh-CN" sz="1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高度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的工作热情和良好的团队合作精神，能适应出差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lang="en-US" altLang="zh-CN" sz="1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快速学习能力与良好的承压能力；</a:t>
            </a:r>
            <a:endParaRPr lang="en-US" altLang="zh-CN" sz="1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熟练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使用</a:t>
            </a:r>
            <a:r>
              <a:rPr lang="en-US" altLang="zh-CN" sz="1400" dirty="0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en-US" altLang="zh-CN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ffice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1400" dirty="0" err="1">
                <a:latin typeface="宋体" panose="02010600030101010101" pitchFamily="2" charset="-122"/>
                <a:ea typeface="宋体" panose="02010600030101010101" pitchFamily="2" charset="-122"/>
              </a:rPr>
              <a:t>v</a:t>
            </a:r>
            <a:r>
              <a:rPr lang="en-US" altLang="zh-CN" sz="1400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isio</a:t>
            </a:r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等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办公软件。</a:t>
            </a:r>
            <a:endParaRPr lang="en-US" altLang="zh-CN" sz="1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465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8062</TotalTime>
  <Words>1001</Words>
  <Application>Microsoft Office PowerPoint</Application>
  <PresentationFormat>On-screen Show (4:3)</PresentationFormat>
  <Paragraphs>82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think-cell Slide</vt:lpstr>
      <vt:lpstr>数成嘉业公司简介</vt:lpstr>
      <vt:lpstr>精准营销顾问</vt:lpstr>
      <vt:lpstr>数据分析顾问</vt:lpstr>
      <vt:lpstr>管理咨询顾问</vt:lpstr>
      <vt:lpstr>管理咨询高级顾问</vt:lpstr>
    </vt:vector>
  </TitlesOfParts>
  <Company>Honeywell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北京电信客户驱动的感知体系建设</dc:title>
  <dc:creator>Administrator</dc:creator>
  <cp:lastModifiedBy>YJ Zhao</cp:lastModifiedBy>
  <cp:revision>534</cp:revision>
  <cp:lastPrinted>2014-11-25T09:23:47Z</cp:lastPrinted>
  <dcterms:created xsi:type="dcterms:W3CDTF">2014-10-29T10:57:08Z</dcterms:created>
  <dcterms:modified xsi:type="dcterms:W3CDTF">2015-01-09T09:53:06Z</dcterms:modified>
</cp:coreProperties>
</file>